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7" r:id="rId2"/>
    <p:sldId id="258" r:id="rId3"/>
    <p:sldId id="259" r:id="rId4"/>
    <p:sldId id="260" r:id="rId5"/>
    <p:sldId id="261" r:id="rId6"/>
    <p:sldId id="268"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1F3B-4DC5-48CF-80C6-A4EF01DBD6EE}" type="doc">
      <dgm:prSet loTypeId="urn:microsoft.com/office/officeart/2005/8/layout/process5" loCatId="process" qsTypeId="urn:microsoft.com/office/officeart/2005/8/quickstyle/simple5" qsCatId="simple" csTypeId="urn:microsoft.com/office/officeart/2005/8/colors/colorful1" csCatId="colorful" phldr="1"/>
      <dgm:spPr/>
      <dgm:t>
        <a:bodyPr/>
        <a:lstStyle/>
        <a:p>
          <a:endParaRPr lang="en-US"/>
        </a:p>
      </dgm:t>
    </dgm:pt>
    <dgm:pt modelId="{E1FC7931-7232-42FE-A195-CA7BBD4ED7DF}">
      <dgm:prSet phldrT="[Text]"/>
      <dgm:spPr/>
      <dgm:t>
        <a:bodyPr/>
        <a:lstStyle/>
        <a:p>
          <a:r>
            <a:rPr lang="en-US" dirty="0"/>
            <a:t>Input audio signal</a:t>
          </a:r>
        </a:p>
      </dgm:t>
    </dgm:pt>
    <dgm:pt modelId="{3C36E650-E42E-4BB4-940C-A367856A6FED}" type="parTrans" cxnId="{A627F72B-FB12-42AB-B7C3-3485C4FA4063}">
      <dgm:prSet/>
      <dgm:spPr/>
      <dgm:t>
        <a:bodyPr/>
        <a:lstStyle/>
        <a:p>
          <a:endParaRPr lang="en-US"/>
        </a:p>
      </dgm:t>
    </dgm:pt>
    <dgm:pt modelId="{F16807AC-0DE7-47D1-AFAC-04A4632B090B}" type="sibTrans" cxnId="{A627F72B-FB12-42AB-B7C3-3485C4FA4063}">
      <dgm:prSet/>
      <dgm:spPr/>
      <dgm:t>
        <a:bodyPr/>
        <a:lstStyle/>
        <a:p>
          <a:endParaRPr lang="en-US"/>
        </a:p>
      </dgm:t>
    </dgm:pt>
    <dgm:pt modelId="{F9A8698A-A201-4BCC-B6F2-216CEB49FC9D}">
      <dgm:prSet phldrT="[Text]"/>
      <dgm:spPr/>
      <dgm:t>
        <a:bodyPr/>
        <a:lstStyle/>
        <a:p>
          <a:r>
            <a:rPr lang="en-US" dirty="0"/>
            <a:t>Preprocessing Module </a:t>
          </a:r>
        </a:p>
      </dgm:t>
    </dgm:pt>
    <dgm:pt modelId="{EE7347A8-1C25-4FB2-BB1D-26DA31A4796E}" type="parTrans" cxnId="{22CCBAEA-BCDA-4E46-A887-6BFF7E8B4E70}">
      <dgm:prSet/>
      <dgm:spPr/>
      <dgm:t>
        <a:bodyPr/>
        <a:lstStyle/>
        <a:p>
          <a:endParaRPr lang="en-US"/>
        </a:p>
      </dgm:t>
    </dgm:pt>
    <dgm:pt modelId="{F328E09F-0723-4861-AA9B-65AD40AFA126}" type="sibTrans" cxnId="{22CCBAEA-BCDA-4E46-A887-6BFF7E8B4E70}">
      <dgm:prSet/>
      <dgm:spPr/>
      <dgm:t>
        <a:bodyPr/>
        <a:lstStyle/>
        <a:p>
          <a:endParaRPr lang="en-US"/>
        </a:p>
      </dgm:t>
    </dgm:pt>
    <dgm:pt modelId="{36F29371-8715-492F-A033-212202D3349E}">
      <dgm:prSet phldrT="[Text]"/>
      <dgm:spPr/>
      <dgm:t>
        <a:bodyPr/>
        <a:lstStyle/>
        <a:p>
          <a:r>
            <a:rPr lang="en-US" dirty="0"/>
            <a:t>Feature Extraction</a:t>
          </a:r>
        </a:p>
      </dgm:t>
    </dgm:pt>
    <dgm:pt modelId="{465293EF-E983-45E3-8B1C-66E046B5DEF2}" type="parTrans" cxnId="{472ECF95-1AA8-4E1C-B0ED-6013B2C6334F}">
      <dgm:prSet/>
      <dgm:spPr/>
      <dgm:t>
        <a:bodyPr/>
        <a:lstStyle/>
        <a:p>
          <a:endParaRPr lang="en-US"/>
        </a:p>
      </dgm:t>
    </dgm:pt>
    <dgm:pt modelId="{29298C9F-1FB4-4709-BA28-89F158E52F7F}" type="sibTrans" cxnId="{472ECF95-1AA8-4E1C-B0ED-6013B2C6334F}">
      <dgm:prSet/>
      <dgm:spPr/>
      <dgm:t>
        <a:bodyPr/>
        <a:lstStyle/>
        <a:p>
          <a:endParaRPr lang="en-US"/>
        </a:p>
      </dgm:t>
    </dgm:pt>
    <dgm:pt modelId="{FB8FC67A-80F2-4CA6-9CEB-8F697C2DC47C}">
      <dgm:prSet phldrT="[Text]"/>
      <dgm:spPr/>
      <dgm:t>
        <a:bodyPr/>
        <a:lstStyle/>
        <a:p>
          <a:r>
            <a:rPr lang="en-US" dirty="0"/>
            <a:t>Lyrics Text Input</a:t>
          </a:r>
        </a:p>
      </dgm:t>
    </dgm:pt>
    <dgm:pt modelId="{D2951046-8636-438B-A938-CE38D3E09614}" type="parTrans" cxnId="{474EF9DB-AAB8-4829-ADD8-CC6D3AC6C969}">
      <dgm:prSet/>
      <dgm:spPr/>
      <dgm:t>
        <a:bodyPr/>
        <a:lstStyle/>
        <a:p>
          <a:endParaRPr lang="en-US"/>
        </a:p>
      </dgm:t>
    </dgm:pt>
    <dgm:pt modelId="{F83AE920-804F-438C-9066-C1C39DD39E42}" type="sibTrans" cxnId="{474EF9DB-AAB8-4829-ADD8-CC6D3AC6C969}">
      <dgm:prSet/>
      <dgm:spPr/>
      <dgm:t>
        <a:bodyPr/>
        <a:lstStyle/>
        <a:p>
          <a:endParaRPr lang="en-US"/>
        </a:p>
      </dgm:t>
    </dgm:pt>
    <dgm:pt modelId="{7DD8C13E-9E47-4234-A8A2-41D00E439F7D}">
      <dgm:prSet phldrT="[Text]"/>
      <dgm:spPr/>
      <dgm:t>
        <a:bodyPr/>
        <a:lstStyle/>
        <a:p>
          <a:r>
            <a:rPr lang="en-US" dirty="0"/>
            <a:t>Text Segmentation</a:t>
          </a:r>
        </a:p>
      </dgm:t>
    </dgm:pt>
    <dgm:pt modelId="{DB9ADB47-5520-433B-9559-C81794F82D67}" type="parTrans" cxnId="{25004C77-33B5-47FB-9B08-F615CA6599F6}">
      <dgm:prSet/>
      <dgm:spPr/>
      <dgm:t>
        <a:bodyPr/>
        <a:lstStyle/>
        <a:p>
          <a:endParaRPr lang="en-US"/>
        </a:p>
      </dgm:t>
    </dgm:pt>
    <dgm:pt modelId="{18360440-BD04-4DB5-ABA7-D7187D51325E}" type="sibTrans" cxnId="{25004C77-33B5-47FB-9B08-F615CA6599F6}">
      <dgm:prSet/>
      <dgm:spPr/>
      <dgm:t>
        <a:bodyPr/>
        <a:lstStyle/>
        <a:p>
          <a:endParaRPr lang="en-US"/>
        </a:p>
      </dgm:t>
    </dgm:pt>
    <dgm:pt modelId="{6AF101A2-1085-435C-914C-454637ACACF9}">
      <dgm:prSet phldrT="[Text]"/>
      <dgm:spPr/>
      <dgm:t>
        <a:bodyPr/>
        <a:lstStyle/>
        <a:p>
          <a:r>
            <a:rPr lang="en-US" dirty="0"/>
            <a:t>Alignment module</a:t>
          </a:r>
        </a:p>
      </dgm:t>
    </dgm:pt>
    <dgm:pt modelId="{1CF975FD-2AA6-4C6A-A802-67E4D6B9E210}" type="parTrans" cxnId="{A3F1E55A-14AD-438B-A0ED-06030F0DB71C}">
      <dgm:prSet/>
      <dgm:spPr/>
      <dgm:t>
        <a:bodyPr/>
        <a:lstStyle/>
        <a:p>
          <a:endParaRPr lang="en-US"/>
        </a:p>
      </dgm:t>
    </dgm:pt>
    <dgm:pt modelId="{AF921658-4602-4949-8F16-A80A179295DC}" type="sibTrans" cxnId="{A3F1E55A-14AD-438B-A0ED-06030F0DB71C}">
      <dgm:prSet/>
      <dgm:spPr/>
      <dgm:t>
        <a:bodyPr/>
        <a:lstStyle/>
        <a:p>
          <a:endParaRPr lang="en-US"/>
        </a:p>
      </dgm:t>
    </dgm:pt>
    <dgm:pt modelId="{CB875605-37C4-41F7-9ABB-12F0E1018B1D}">
      <dgm:prSet phldrT="[Text]"/>
      <dgm:spPr/>
      <dgm:t>
        <a:bodyPr/>
        <a:lstStyle/>
        <a:p>
          <a:r>
            <a:rPr lang="en-US" dirty="0"/>
            <a:t>Time aligned Lyrics with Timestamps output</a:t>
          </a:r>
        </a:p>
      </dgm:t>
    </dgm:pt>
    <dgm:pt modelId="{7154AB85-C9F3-4402-93CC-EB06A8CC4C68}" type="parTrans" cxnId="{D8D9089F-39E7-46D9-A036-D59638B1CEB2}">
      <dgm:prSet/>
      <dgm:spPr/>
      <dgm:t>
        <a:bodyPr/>
        <a:lstStyle/>
        <a:p>
          <a:endParaRPr lang="en-US"/>
        </a:p>
      </dgm:t>
    </dgm:pt>
    <dgm:pt modelId="{32B232FB-3467-472F-9A61-63A362BD570F}" type="sibTrans" cxnId="{D8D9089F-39E7-46D9-A036-D59638B1CEB2}">
      <dgm:prSet/>
      <dgm:spPr/>
      <dgm:t>
        <a:bodyPr/>
        <a:lstStyle/>
        <a:p>
          <a:endParaRPr lang="en-US"/>
        </a:p>
      </dgm:t>
    </dgm:pt>
    <dgm:pt modelId="{0CD9C86D-689C-4104-8803-13AA76D09E31}">
      <dgm:prSet phldrT="[Text]"/>
      <dgm:spPr/>
      <dgm:t>
        <a:bodyPr/>
        <a:lstStyle/>
        <a:p>
          <a:r>
            <a:rPr lang="en-US" dirty="0"/>
            <a:t>Display </a:t>
          </a:r>
        </a:p>
      </dgm:t>
    </dgm:pt>
    <dgm:pt modelId="{740ED50E-C698-48A5-961C-A30800B5AE6C}" type="parTrans" cxnId="{36169FB9-C683-4A6F-9CB8-8965CE0AB93C}">
      <dgm:prSet/>
      <dgm:spPr/>
      <dgm:t>
        <a:bodyPr/>
        <a:lstStyle/>
        <a:p>
          <a:endParaRPr lang="en-US"/>
        </a:p>
      </dgm:t>
    </dgm:pt>
    <dgm:pt modelId="{059870F4-C2D1-4BD4-B0CA-CA4676064CF6}" type="sibTrans" cxnId="{36169FB9-C683-4A6F-9CB8-8965CE0AB93C}">
      <dgm:prSet/>
      <dgm:spPr/>
      <dgm:t>
        <a:bodyPr/>
        <a:lstStyle/>
        <a:p>
          <a:endParaRPr lang="en-US"/>
        </a:p>
      </dgm:t>
    </dgm:pt>
    <dgm:pt modelId="{25C7B88F-BDCF-4442-BFE9-1F5B4CFD601E}" type="pres">
      <dgm:prSet presAssocID="{A7C61F3B-4DC5-48CF-80C6-A4EF01DBD6EE}" presName="diagram" presStyleCnt="0">
        <dgm:presLayoutVars>
          <dgm:dir/>
          <dgm:resizeHandles val="exact"/>
        </dgm:presLayoutVars>
      </dgm:prSet>
      <dgm:spPr/>
    </dgm:pt>
    <dgm:pt modelId="{9EE56E0B-3BAB-41A2-BAB0-F59971C6B20F}" type="pres">
      <dgm:prSet presAssocID="{E1FC7931-7232-42FE-A195-CA7BBD4ED7DF}" presName="node" presStyleLbl="node1" presStyleIdx="0" presStyleCnt="8">
        <dgm:presLayoutVars>
          <dgm:bulletEnabled val="1"/>
        </dgm:presLayoutVars>
      </dgm:prSet>
      <dgm:spPr/>
    </dgm:pt>
    <dgm:pt modelId="{467ADAFF-B7E8-40A1-B34E-9AE47D3832EB}" type="pres">
      <dgm:prSet presAssocID="{F16807AC-0DE7-47D1-AFAC-04A4632B090B}" presName="sibTrans" presStyleLbl="sibTrans2D1" presStyleIdx="0" presStyleCnt="7"/>
      <dgm:spPr/>
    </dgm:pt>
    <dgm:pt modelId="{FDE8D435-B1B6-4D76-B224-3408CFDB495C}" type="pres">
      <dgm:prSet presAssocID="{F16807AC-0DE7-47D1-AFAC-04A4632B090B}" presName="connectorText" presStyleLbl="sibTrans2D1" presStyleIdx="0" presStyleCnt="7"/>
      <dgm:spPr/>
    </dgm:pt>
    <dgm:pt modelId="{4942D0DB-E352-478F-A744-1C94F1FF69CC}" type="pres">
      <dgm:prSet presAssocID="{F9A8698A-A201-4BCC-B6F2-216CEB49FC9D}" presName="node" presStyleLbl="node1" presStyleIdx="1" presStyleCnt="8">
        <dgm:presLayoutVars>
          <dgm:bulletEnabled val="1"/>
        </dgm:presLayoutVars>
      </dgm:prSet>
      <dgm:spPr/>
    </dgm:pt>
    <dgm:pt modelId="{CCF2F994-CA5C-4B2E-AAE1-41864F787B98}" type="pres">
      <dgm:prSet presAssocID="{F328E09F-0723-4861-AA9B-65AD40AFA126}" presName="sibTrans" presStyleLbl="sibTrans2D1" presStyleIdx="1" presStyleCnt="7"/>
      <dgm:spPr/>
    </dgm:pt>
    <dgm:pt modelId="{F4750B94-73CE-4D6A-8347-E3F03E82DACF}" type="pres">
      <dgm:prSet presAssocID="{F328E09F-0723-4861-AA9B-65AD40AFA126}" presName="connectorText" presStyleLbl="sibTrans2D1" presStyleIdx="1" presStyleCnt="7"/>
      <dgm:spPr/>
    </dgm:pt>
    <dgm:pt modelId="{6274A081-23FB-4C87-BDA7-6317DB0AE303}" type="pres">
      <dgm:prSet presAssocID="{36F29371-8715-492F-A033-212202D3349E}" presName="node" presStyleLbl="node1" presStyleIdx="2" presStyleCnt="8">
        <dgm:presLayoutVars>
          <dgm:bulletEnabled val="1"/>
        </dgm:presLayoutVars>
      </dgm:prSet>
      <dgm:spPr/>
    </dgm:pt>
    <dgm:pt modelId="{618ECB43-CD4E-4AE0-ACC3-2CBECA50EACC}" type="pres">
      <dgm:prSet presAssocID="{29298C9F-1FB4-4709-BA28-89F158E52F7F}" presName="sibTrans" presStyleLbl="sibTrans2D1" presStyleIdx="2" presStyleCnt="7"/>
      <dgm:spPr/>
    </dgm:pt>
    <dgm:pt modelId="{C16A8359-22DB-48F0-ACC0-E686A856D67C}" type="pres">
      <dgm:prSet presAssocID="{29298C9F-1FB4-4709-BA28-89F158E52F7F}" presName="connectorText" presStyleLbl="sibTrans2D1" presStyleIdx="2" presStyleCnt="7"/>
      <dgm:spPr/>
    </dgm:pt>
    <dgm:pt modelId="{A7607784-AF67-4A2E-B537-CB9385C28E77}" type="pres">
      <dgm:prSet presAssocID="{FB8FC67A-80F2-4CA6-9CEB-8F697C2DC47C}" presName="node" presStyleLbl="node1" presStyleIdx="3" presStyleCnt="8">
        <dgm:presLayoutVars>
          <dgm:bulletEnabled val="1"/>
        </dgm:presLayoutVars>
      </dgm:prSet>
      <dgm:spPr/>
    </dgm:pt>
    <dgm:pt modelId="{2C5BFD3F-0D93-4DB5-8672-C3C4946D03FA}" type="pres">
      <dgm:prSet presAssocID="{F83AE920-804F-438C-9066-C1C39DD39E42}" presName="sibTrans" presStyleLbl="sibTrans2D1" presStyleIdx="3" presStyleCnt="7"/>
      <dgm:spPr/>
    </dgm:pt>
    <dgm:pt modelId="{8B40D4B8-37C8-4AB4-9BA1-15C5D6C1F7CD}" type="pres">
      <dgm:prSet presAssocID="{F83AE920-804F-438C-9066-C1C39DD39E42}" presName="connectorText" presStyleLbl="sibTrans2D1" presStyleIdx="3" presStyleCnt="7"/>
      <dgm:spPr/>
    </dgm:pt>
    <dgm:pt modelId="{2F2998E1-7BC3-4BA5-86E4-97BFC54186BE}" type="pres">
      <dgm:prSet presAssocID="{7DD8C13E-9E47-4234-A8A2-41D00E439F7D}" presName="node" presStyleLbl="node1" presStyleIdx="4" presStyleCnt="8">
        <dgm:presLayoutVars>
          <dgm:bulletEnabled val="1"/>
        </dgm:presLayoutVars>
      </dgm:prSet>
      <dgm:spPr/>
    </dgm:pt>
    <dgm:pt modelId="{4044EA78-C18E-4B67-A0A1-D18CEF8CF437}" type="pres">
      <dgm:prSet presAssocID="{18360440-BD04-4DB5-ABA7-D7187D51325E}" presName="sibTrans" presStyleLbl="sibTrans2D1" presStyleIdx="4" presStyleCnt="7"/>
      <dgm:spPr/>
    </dgm:pt>
    <dgm:pt modelId="{2DBD0916-AC75-4581-B702-C504221FFCA2}" type="pres">
      <dgm:prSet presAssocID="{18360440-BD04-4DB5-ABA7-D7187D51325E}" presName="connectorText" presStyleLbl="sibTrans2D1" presStyleIdx="4" presStyleCnt="7"/>
      <dgm:spPr/>
    </dgm:pt>
    <dgm:pt modelId="{A8F6B25E-2620-47F2-ACC9-3139B2C2B051}" type="pres">
      <dgm:prSet presAssocID="{6AF101A2-1085-435C-914C-454637ACACF9}" presName="node" presStyleLbl="node1" presStyleIdx="5" presStyleCnt="8">
        <dgm:presLayoutVars>
          <dgm:bulletEnabled val="1"/>
        </dgm:presLayoutVars>
      </dgm:prSet>
      <dgm:spPr/>
    </dgm:pt>
    <dgm:pt modelId="{E6C032B7-A394-4E2A-8C63-E6FD39883D9E}" type="pres">
      <dgm:prSet presAssocID="{AF921658-4602-4949-8F16-A80A179295DC}" presName="sibTrans" presStyleLbl="sibTrans2D1" presStyleIdx="5" presStyleCnt="7"/>
      <dgm:spPr/>
    </dgm:pt>
    <dgm:pt modelId="{1A46C78A-6BDC-4BA8-8811-B81148408C01}" type="pres">
      <dgm:prSet presAssocID="{AF921658-4602-4949-8F16-A80A179295DC}" presName="connectorText" presStyleLbl="sibTrans2D1" presStyleIdx="5" presStyleCnt="7"/>
      <dgm:spPr/>
    </dgm:pt>
    <dgm:pt modelId="{08C9B62E-1D1C-4FB2-8718-9DCD996D2932}" type="pres">
      <dgm:prSet presAssocID="{CB875605-37C4-41F7-9ABB-12F0E1018B1D}" presName="node" presStyleLbl="node1" presStyleIdx="6" presStyleCnt="8">
        <dgm:presLayoutVars>
          <dgm:bulletEnabled val="1"/>
        </dgm:presLayoutVars>
      </dgm:prSet>
      <dgm:spPr/>
    </dgm:pt>
    <dgm:pt modelId="{385B5B4D-A7AA-4630-8DC6-942541878E72}" type="pres">
      <dgm:prSet presAssocID="{32B232FB-3467-472F-9A61-63A362BD570F}" presName="sibTrans" presStyleLbl="sibTrans2D1" presStyleIdx="6" presStyleCnt="7"/>
      <dgm:spPr/>
    </dgm:pt>
    <dgm:pt modelId="{7278BAA0-0A21-401B-97D1-2814B058A3E9}" type="pres">
      <dgm:prSet presAssocID="{32B232FB-3467-472F-9A61-63A362BD570F}" presName="connectorText" presStyleLbl="sibTrans2D1" presStyleIdx="6" presStyleCnt="7"/>
      <dgm:spPr/>
    </dgm:pt>
    <dgm:pt modelId="{87A62026-6D86-41D5-9D8E-BAD20F951863}" type="pres">
      <dgm:prSet presAssocID="{0CD9C86D-689C-4104-8803-13AA76D09E31}" presName="node" presStyleLbl="node1" presStyleIdx="7" presStyleCnt="8">
        <dgm:presLayoutVars>
          <dgm:bulletEnabled val="1"/>
        </dgm:presLayoutVars>
      </dgm:prSet>
      <dgm:spPr/>
    </dgm:pt>
  </dgm:ptLst>
  <dgm:cxnLst>
    <dgm:cxn modelId="{E9CDD82B-CAC7-40CF-BEB2-0EBB700D7390}" type="presOf" srcId="{AF921658-4602-4949-8F16-A80A179295DC}" destId="{1A46C78A-6BDC-4BA8-8811-B81148408C01}" srcOrd="1" destOrd="0" presId="urn:microsoft.com/office/officeart/2005/8/layout/process5"/>
    <dgm:cxn modelId="{A627F72B-FB12-42AB-B7C3-3485C4FA4063}" srcId="{A7C61F3B-4DC5-48CF-80C6-A4EF01DBD6EE}" destId="{E1FC7931-7232-42FE-A195-CA7BBD4ED7DF}" srcOrd="0" destOrd="0" parTransId="{3C36E650-E42E-4BB4-940C-A367856A6FED}" sibTransId="{F16807AC-0DE7-47D1-AFAC-04A4632B090B}"/>
    <dgm:cxn modelId="{5FB74D2E-7599-470C-AAEE-227E58EE4D22}" type="presOf" srcId="{32B232FB-3467-472F-9A61-63A362BD570F}" destId="{7278BAA0-0A21-401B-97D1-2814B058A3E9}" srcOrd="1" destOrd="0" presId="urn:microsoft.com/office/officeart/2005/8/layout/process5"/>
    <dgm:cxn modelId="{551B3430-E1A9-4BBD-BC54-DAC651617B43}" type="presOf" srcId="{18360440-BD04-4DB5-ABA7-D7187D51325E}" destId="{2DBD0916-AC75-4581-B702-C504221FFCA2}" srcOrd="1" destOrd="0" presId="urn:microsoft.com/office/officeart/2005/8/layout/process5"/>
    <dgm:cxn modelId="{CC7DA15E-5AB2-4A02-91CD-D4645498C11F}" type="presOf" srcId="{6AF101A2-1085-435C-914C-454637ACACF9}" destId="{A8F6B25E-2620-47F2-ACC9-3139B2C2B051}" srcOrd="0" destOrd="0" presId="urn:microsoft.com/office/officeart/2005/8/layout/process5"/>
    <dgm:cxn modelId="{19CDFD64-E0A6-441A-AF88-42770C8FD4D2}" type="presOf" srcId="{A7C61F3B-4DC5-48CF-80C6-A4EF01DBD6EE}" destId="{25C7B88F-BDCF-4442-BFE9-1F5B4CFD601E}" srcOrd="0" destOrd="0" presId="urn:microsoft.com/office/officeart/2005/8/layout/process5"/>
    <dgm:cxn modelId="{17ADFF4D-FFE1-4109-B4F1-737E756B5570}" type="presOf" srcId="{29298C9F-1FB4-4709-BA28-89F158E52F7F}" destId="{C16A8359-22DB-48F0-ACC0-E686A856D67C}" srcOrd="1" destOrd="0" presId="urn:microsoft.com/office/officeart/2005/8/layout/process5"/>
    <dgm:cxn modelId="{475C3970-2EDF-4E56-B45A-9A09DF5F04D5}" type="presOf" srcId="{F16807AC-0DE7-47D1-AFAC-04A4632B090B}" destId="{FDE8D435-B1B6-4D76-B224-3408CFDB495C}" srcOrd="1" destOrd="0" presId="urn:microsoft.com/office/officeart/2005/8/layout/process5"/>
    <dgm:cxn modelId="{6F8AED72-1862-4608-94F7-121B176ACCC5}" type="presOf" srcId="{F328E09F-0723-4861-AA9B-65AD40AFA126}" destId="{F4750B94-73CE-4D6A-8347-E3F03E82DACF}" srcOrd="1" destOrd="0" presId="urn:microsoft.com/office/officeart/2005/8/layout/process5"/>
    <dgm:cxn modelId="{A0E88F76-0B7B-4C78-B591-66D512E6AEC5}" type="presOf" srcId="{7DD8C13E-9E47-4234-A8A2-41D00E439F7D}" destId="{2F2998E1-7BC3-4BA5-86E4-97BFC54186BE}" srcOrd="0" destOrd="0" presId="urn:microsoft.com/office/officeart/2005/8/layout/process5"/>
    <dgm:cxn modelId="{25004C77-33B5-47FB-9B08-F615CA6599F6}" srcId="{A7C61F3B-4DC5-48CF-80C6-A4EF01DBD6EE}" destId="{7DD8C13E-9E47-4234-A8A2-41D00E439F7D}" srcOrd="4" destOrd="0" parTransId="{DB9ADB47-5520-433B-9559-C81794F82D67}" sibTransId="{18360440-BD04-4DB5-ABA7-D7187D51325E}"/>
    <dgm:cxn modelId="{8E14DB77-9D4E-4149-86B6-9A1FAFCFAE8E}" type="presOf" srcId="{32B232FB-3467-472F-9A61-63A362BD570F}" destId="{385B5B4D-A7AA-4630-8DC6-942541878E72}" srcOrd="0" destOrd="0" presId="urn:microsoft.com/office/officeart/2005/8/layout/process5"/>
    <dgm:cxn modelId="{A3F1E55A-14AD-438B-A0ED-06030F0DB71C}" srcId="{A7C61F3B-4DC5-48CF-80C6-A4EF01DBD6EE}" destId="{6AF101A2-1085-435C-914C-454637ACACF9}" srcOrd="5" destOrd="0" parTransId="{1CF975FD-2AA6-4C6A-A802-67E4D6B9E210}" sibTransId="{AF921658-4602-4949-8F16-A80A179295DC}"/>
    <dgm:cxn modelId="{DB11808C-30B5-448A-8210-2F548F16CB29}" type="presOf" srcId="{18360440-BD04-4DB5-ABA7-D7187D51325E}" destId="{4044EA78-C18E-4B67-A0A1-D18CEF8CF437}" srcOrd="0" destOrd="0" presId="urn:microsoft.com/office/officeart/2005/8/layout/process5"/>
    <dgm:cxn modelId="{143F3592-6688-418A-A076-8668434E0BB9}" type="presOf" srcId="{36F29371-8715-492F-A033-212202D3349E}" destId="{6274A081-23FB-4C87-BDA7-6317DB0AE303}" srcOrd="0" destOrd="0" presId="urn:microsoft.com/office/officeart/2005/8/layout/process5"/>
    <dgm:cxn modelId="{578E2894-3673-41F1-AD7C-9EBF25553049}" type="presOf" srcId="{29298C9F-1FB4-4709-BA28-89F158E52F7F}" destId="{618ECB43-CD4E-4AE0-ACC3-2CBECA50EACC}" srcOrd="0" destOrd="0" presId="urn:microsoft.com/office/officeart/2005/8/layout/process5"/>
    <dgm:cxn modelId="{472ECF95-1AA8-4E1C-B0ED-6013B2C6334F}" srcId="{A7C61F3B-4DC5-48CF-80C6-A4EF01DBD6EE}" destId="{36F29371-8715-492F-A033-212202D3349E}" srcOrd="2" destOrd="0" parTransId="{465293EF-E983-45E3-8B1C-66E046B5DEF2}" sibTransId="{29298C9F-1FB4-4709-BA28-89F158E52F7F}"/>
    <dgm:cxn modelId="{CCAF489B-468C-48F4-A46A-F2AC4F12F0C2}" type="presOf" srcId="{F16807AC-0DE7-47D1-AFAC-04A4632B090B}" destId="{467ADAFF-B7E8-40A1-B34E-9AE47D3832EB}" srcOrd="0" destOrd="0" presId="urn:microsoft.com/office/officeart/2005/8/layout/process5"/>
    <dgm:cxn modelId="{3500859D-DFF2-4BC6-AC1E-5A9D79B5F7CF}" type="presOf" srcId="{0CD9C86D-689C-4104-8803-13AA76D09E31}" destId="{87A62026-6D86-41D5-9D8E-BAD20F951863}" srcOrd="0" destOrd="0" presId="urn:microsoft.com/office/officeart/2005/8/layout/process5"/>
    <dgm:cxn modelId="{D8D9089F-39E7-46D9-A036-D59638B1CEB2}" srcId="{A7C61F3B-4DC5-48CF-80C6-A4EF01DBD6EE}" destId="{CB875605-37C4-41F7-9ABB-12F0E1018B1D}" srcOrd="6" destOrd="0" parTransId="{7154AB85-C9F3-4402-93CC-EB06A8CC4C68}" sibTransId="{32B232FB-3467-472F-9A61-63A362BD570F}"/>
    <dgm:cxn modelId="{57672DA7-5A22-4B92-9810-333B2437629C}" type="presOf" srcId="{F83AE920-804F-438C-9066-C1C39DD39E42}" destId="{2C5BFD3F-0D93-4DB5-8672-C3C4946D03FA}" srcOrd="0" destOrd="0" presId="urn:microsoft.com/office/officeart/2005/8/layout/process5"/>
    <dgm:cxn modelId="{7A27F0A7-D1F1-4817-9D8F-488FD04E7EA8}" type="presOf" srcId="{F328E09F-0723-4861-AA9B-65AD40AFA126}" destId="{CCF2F994-CA5C-4B2E-AAE1-41864F787B98}" srcOrd="0" destOrd="0" presId="urn:microsoft.com/office/officeart/2005/8/layout/process5"/>
    <dgm:cxn modelId="{2B4996B8-7D18-4E52-B0E2-09031C127EB2}" type="presOf" srcId="{F9A8698A-A201-4BCC-B6F2-216CEB49FC9D}" destId="{4942D0DB-E352-478F-A744-1C94F1FF69CC}" srcOrd="0" destOrd="0" presId="urn:microsoft.com/office/officeart/2005/8/layout/process5"/>
    <dgm:cxn modelId="{36169FB9-C683-4A6F-9CB8-8965CE0AB93C}" srcId="{A7C61F3B-4DC5-48CF-80C6-A4EF01DBD6EE}" destId="{0CD9C86D-689C-4104-8803-13AA76D09E31}" srcOrd="7" destOrd="0" parTransId="{740ED50E-C698-48A5-961C-A30800B5AE6C}" sibTransId="{059870F4-C2D1-4BD4-B0CA-CA4676064CF6}"/>
    <dgm:cxn modelId="{54943EC4-089B-4D26-88B6-9A191EDE5DA9}" type="presOf" srcId="{AF921658-4602-4949-8F16-A80A179295DC}" destId="{E6C032B7-A394-4E2A-8C63-E6FD39883D9E}" srcOrd="0" destOrd="0" presId="urn:microsoft.com/office/officeart/2005/8/layout/process5"/>
    <dgm:cxn modelId="{6B324AC8-E6D7-41A9-B63E-EE52AE5B5136}" type="presOf" srcId="{CB875605-37C4-41F7-9ABB-12F0E1018B1D}" destId="{08C9B62E-1D1C-4FB2-8718-9DCD996D2932}" srcOrd="0" destOrd="0" presId="urn:microsoft.com/office/officeart/2005/8/layout/process5"/>
    <dgm:cxn modelId="{474EF9DB-AAB8-4829-ADD8-CC6D3AC6C969}" srcId="{A7C61F3B-4DC5-48CF-80C6-A4EF01DBD6EE}" destId="{FB8FC67A-80F2-4CA6-9CEB-8F697C2DC47C}" srcOrd="3" destOrd="0" parTransId="{D2951046-8636-438B-A938-CE38D3E09614}" sibTransId="{F83AE920-804F-438C-9066-C1C39DD39E42}"/>
    <dgm:cxn modelId="{268E8EE2-85DE-4AE9-80C1-2334158284DB}" type="presOf" srcId="{FB8FC67A-80F2-4CA6-9CEB-8F697C2DC47C}" destId="{A7607784-AF67-4A2E-B537-CB9385C28E77}" srcOrd="0" destOrd="0" presId="urn:microsoft.com/office/officeart/2005/8/layout/process5"/>
    <dgm:cxn modelId="{22CCBAEA-BCDA-4E46-A887-6BFF7E8B4E70}" srcId="{A7C61F3B-4DC5-48CF-80C6-A4EF01DBD6EE}" destId="{F9A8698A-A201-4BCC-B6F2-216CEB49FC9D}" srcOrd="1" destOrd="0" parTransId="{EE7347A8-1C25-4FB2-BB1D-26DA31A4796E}" sibTransId="{F328E09F-0723-4861-AA9B-65AD40AFA126}"/>
    <dgm:cxn modelId="{102E0BEB-93FA-4A8F-B78E-02AA9CC3CB92}" type="presOf" srcId="{E1FC7931-7232-42FE-A195-CA7BBD4ED7DF}" destId="{9EE56E0B-3BAB-41A2-BAB0-F59971C6B20F}" srcOrd="0" destOrd="0" presId="urn:microsoft.com/office/officeart/2005/8/layout/process5"/>
    <dgm:cxn modelId="{642DE1F5-10A7-4172-920B-DCF2E02329DD}" type="presOf" srcId="{F83AE920-804F-438C-9066-C1C39DD39E42}" destId="{8B40D4B8-37C8-4AB4-9BA1-15C5D6C1F7CD}" srcOrd="1" destOrd="0" presId="urn:microsoft.com/office/officeart/2005/8/layout/process5"/>
    <dgm:cxn modelId="{0FBF2803-BC2B-4A21-A394-5CD64ADBD46B}" type="presParOf" srcId="{25C7B88F-BDCF-4442-BFE9-1F5B4CFD601E}" destId="{9EE56E0B-3BAB-41A2-BAB0-F59971C6B20F}" srcOrd="0" destOrd="0" presId="urn:microsoft.com/office/officeart/2005/8/layout/process5"/>
    <dgm:cxn modelId="{FD8F3892-C61B-4811-8CDD-31966FA5FE72}" type="presParOf" srcId="{25C7B88F-BDCF-4442-BFE9-1F5B4CFD601E}" destId="{467ADAFF-B7E8-40A1-B34E-9AE47D3832EB}" srcOrd="1" destOrd="0" presId="urn:microsoft.com/office/officeart/2005/8/layout/process5"/>
    <dgm:cxn modelId="{62A22072-AB48-4A57-96A2-E7123F0302D0}" type="presParOf" srcId="{467ADAFF-B7E8-40A1-B34E-9AE47D3832EB}" destId="{FDE8D435-B1B6-4D76-B224-3408CFDB495C}" srcOrd="0" destOrd="0" presId="urn:microsoft.com/office/officeart/2005/8/layout/process5"/>
    <dgm:cxn modelId="{93F65050-E1CB-4B92-8BF0-E9A29B8383DD}" type="presParOf" srcId="{25C7B88F-BDCF-4442-BFE9-1F5B4CFD601E}" destId="{4942D0DB-E352-478F-A744-1C94F1FF69CC}" srcOrd="2" destOrd="0" presId="urn:microsoft.com/office/officeart/2005/8/layout/process5"/>
    <dgm:cxn modelId="{E5B0B035-186E-4686-B131-04B80491659F}" type="presParOf" srcId="{25C7B88F-BDCF-4442-BFE9-1F5B4CFD601E}" destId="{CCF2F994-CA5C-4B2E-AAE1-41864F787B98}" srcOrd="3" destOrd="0" presId="urn:microsoft.com/office/officeart/2005/8/layout/process5"/>
    <dgm:cxn modelId="{AC436897-1EFC-4953-8D86-0C120BE60A12}" type="presParOf" srcId="{CCF2F994-CA5C-4B2E-AAE1-41864F787B98}" destId="{F4750B94-73CE-4D6A-8347-E3F03E82DACF}" srcOrd="0" destOrd="0" presId="urn:microsoft.com/office/officeart/2005/8/layout/process5"/>
    <dgm:cxn modelId="{49D13173-09CD-492B-8952-93CA3BF243D2}" type="presParOf" srcId="{25C7B88F-BDCF-4442-BFE9-1F5B4CFD601E}" destId="{6274A081-23FB-4C87-BDA7-6317DB0AE303}" srcOrd="4" destOrd="0" presId="urn:microsoft.com/office/officeart/2005/8/layout/process5"/>
    <dgm:cxn modelId="{BB7AF594-206A-4773-9588-FC31A8F2F4FD}" type="presParOf" srcId="{25C7B88F-BDCF-4442-BFE9-1F5B4CFD601E}" destId="{618ECB43-CD4E-4AE0-ACC3-2CBECA50EACC}" srcOrd="5" destOrd="0" presId="urn:microsoft.com/office/officeart/2005/8/layout/process5"/>
    <dgm:cxn modelId="{97122EC2-B8CC-4A11-8734-7A293DB8BABB}" type="presParOf" srcId="{618ECB43-CD4E-4AE0-ACC3-2CBECA50EACC}" destId="{C16A8359-22DB-48F0-ACC0-E686A856D67C}" srcOrd="0" destOrd="0" presId="urn:microsoft.com/office/officeart/2005/8/layout/process5"/>
    <dgm:cxn modelId="{75F30AB5-B0CD-4A3F-94B5-AC1CE31B0291}" type="presParOf" srcId="{25C7B88F-BDCF-4442-BFE9-1F5B4CFD601E}" destId="{A7607784-AF67-4A2E-B537-CB9385C28E77}" srcOrd="6" destOrd="0" presId="urn:microsoft.com/office/officeart/2005/8/layout/process5"/>
    <dgm:cxn modelId="{B52AA0F5-5828-4D9C-86DD-B533D78AD88D}" type="presParOf" srcId="{25C7B88F-BDCF-4442-BFE9-1F5B4CFD601E}" destId="{2C5BFD3F-0D93-4DB5-8672-C3C4946D03FA}" srcOrd="7" destOrd="0" presId="urn:microsoft.com/office/officeart/2005/8/layout/process5"/>
    <dgm:cxn modelId="{D298D34A-F489-4267-87DD-6ACC2DE76207}" type="presParOf" srcId="{2C5BFD3F-0D93-4DB5-8672-C3C4946D03FA}" destId="{8B40D4B8-37C8-4AB4-9BA1-15C5D6C1F7CD}" srcOrd="0" destOrd="0" presId="urn:microsoft.com/office/officeart/2005/8/layout/process5"/>
    <dgm:cxn modelId="{6063DECD-FFA2-4E13-8572-3EEDCAD2DE72}" type="presParOf" srcId="{25C7B88F-BDCF-4442-BFE9-1F5B4CFD601E}" destId="{2F2998E1-7BC3-4BA5-86E4-97BFC54186BE}" srcOrd="8" destOrd="0" presId="urn:microsoft.com/office/officeart/2005/8/layout/process5"/>
    <dgm:cxn modelId="{88D2C3BB-0E56-4279-9A4C-FB847A377180}" type="presParOf" srcId="{25C7B88F-BDCF-4442-BFE9-1F5B4CFD601E}" destId="{4044EA78-C18E-4B67-A0A1-D18CEF8CF437}" srcOrd="9" destOrd="0" presId="urn:microsoft.com/office/officeart/2005/8/layout/process5"/>
    <dgm:cxn modelId="{80CA05A5-5FD0-448A-BD70-80DC31C8D19B}" type="presParOf" srcId="{4044EA78-C18E-4B67-A0A1-D18CEF8CF437}" destId="{2DBD0916-AC75-4581-B702-C504221FFCA2}" srcOrd="0" destOrd="0" presId="urn:microsoft.com/office/officeart/2005/8/layout/process5"/>
    <dgm:cxn modelId="{978970D0-9DFD-40FB-9CB7-09C9E5E4A8BE}" type="presParOf" srcId="{25C7B88F-BDCF-4442-BFE9-1F5B4CFD601E}" destId="{A8F6B25E-2620-47F2-ACC9-3139B2C2B051}" srcOrd="10" destOrd="0" presId="urn:microsoft.com/office/officeart/2005/8/layout/process5"/>
    <dgm:cxn modelId="{4EA08874-7E6A-4C8A-9F33-3D2F83FAAD36}" type="presParOf" srcId="{25C7B88F-BDCF-4442-BFE9-1F5B4CFD601E}" destId="{E6C032B7-A394-4E2A-8C63-E6FD39883D9E}" srcOrd="11" destOrd="0" presId="urn:microsoft.com/office/officeart/2005/8/layout/process5"/>
    <dgm:cxn modelId="{3FCF42FF-704A-4BE2-91A8-04E07EA92BA4}" type="presParOf" srcId="{E6C032B7-A394-4E2A-8C63-E6FD39883D9E}" destId="{1A46C78A-6BDC-4BA8-8811-B81148408C01}" srcOrd="0" destOrd="0" presId="urn:microsoft.com/office/officeart/2005/8/layout/process5"/>
    <dgm:cxn modelId="{E4CCECDD-4273-43E4-A31E-C5A6167F40B2}" type="presParOf" srcId="{25C7B88F-BDCF-4442-BFE9-1F5B4CFD601E}" destId="{08C9B62E-1D1C-4FB2-8718-9DCD996D2932}" srcOrd="12" destOrd="0" presId="urn:microsoft.com/office/officeart/2005/8/layout/process5"/>
    <dgm:cxn modelId="{FF9F3AFD-B2B4-4D48-9C65-BBF316E2FE36}" type="presParOf" srcId="{25C7B88F-BDCF-4442-BFE9-1F5B4CFD601E}" destId="{385B5B4D-A7AA-4630-8DC6-942541878E72}" srcOrd="13" destOrd="0" presId="urn:microsoft.com/office/officeart/2005/8/layout/process5"/>
    <dgm:cxn modelId="{0E60DB8C-494E-4875-A337-A8777B128C70}" type="presParOf" srcId="{385B5B4D-A7AA-4630-8DC6-942541878E72}" destId="{7278BAA0-0A21-401B-97D1-2814B058A3E9}" srcOrd="0" destOrd="0" presId="urn:microsoft.com/office/officeart/2005/8/layout/process5"/>
    <dgm:cxn modelId="{EA9101AF-A216-4C10-BFC3-630D50D71736}" type="presParOf" srcId="{25C7B88F-BDCF-4442-BFE9-1F5B4CFD601E}" destId="{87A62026-6D86-41D5-9D8E-BAD20F951863}"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56E0B-3BAB-41A2-BAB0-F59971C6B20F}">
      <dsp:nvSpPr>
        <dsp:cNvPr id="0" name=""/>
        <dsp:cNvSpPr/>
      </dsp:nvSpPr>
      <dsp:spPr>
        <a:xfrm>
          <a:off x="3858" y="493706"/>
          <a:ext cx="1687026" cy="101221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Input audio signal</a:t>
          </a:r>
        </a:p>
      </dsp:txBody>
      <dsp:txXfrm>
        <a:off x="33505" y="523353"/>
        <a:ext cx="1627732" cy="952921"/>
      </dsp:txXfrm>
    </dsp:sp>
    <dsp:sp modelId="{467ADAFF-B7E8-40A1-B34E-9AE47D3832EB}">
      <dsp:nvSpPr>
        <dsp:cNvPr id="0" name=""/>
        <dsp:cNvSpPr/>
      </dsp:nvSpPr>
      <dsp:spPr>
        <a:xfrm>
          <a:off x="1839342" y="790622"/>
          <a:ext cx="357649" cy="41838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39342" y="874298"/>
        <a:ext cx="250354" cy="251030"/>
      </dsp:txXfrm>
    </dsp:sp>
    <dsp:sp modelId="{4942D0DB-E352-478F-A744-1C94F1FF69CC}">
      <dsp:nvSpPr>
        <dsp:cNvPr id="0" name=""/>
        <dsp:cNvSpPr/>
      </dsp:nvSpPr>
      <dsp:spPr>
        <a:xfrm>
          <a:off x="2365695" y="493706"/>
          <a:ext cx="1687026" cy="101221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 Module </a:t>
          </a:r>
        </a:p>
      </dsp:txBody>
      <dsp:txXfrm>
        <a:off x="2395342" y="523353"/>
        <a:ext cx="1627732" cy="952921"/>
      </dsp:txXfrm>
    </dsp:sp>
    <dsp:sp modelId="{CCF2F994-CA5C-4B2E-AAE1-41864F787B98}">
      <dsp:nvSpPr>
        <dsp:cNvPr id="0" name=""/>
        <dsp:cNvSpPr/>
      </dsp:nvSpPr>
      <dsp:spPr>
        <a:xfrm>
          <a:off x="4201179" y="790622"/>
          <a:ext cx="357649" cy="418382"/>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1179" y="874298"/>
        <a:ext cx="250354" cy="251030"/>
      </dsp:txXfrm>
    </dsp:sp>
    <dsp:sp modelId="{6274A081-23FB-4C87-BDA7-6317DB0AE303}">
      <dsp:nvSpPr>
        <dsp:cNvPr id="0" name=""/>
        <dsp:cNvSpPr/>
      </dsp:nvSpPr>
      <dsp:spPr>
        <a:xfrm>
          <a:off x="4727531" y="493706"/>
          <a:ext cx="1687026" cy="101221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Feature Extraction</a:t>
          </a:r>
        </a:p>
      </dsp:txBody>
      <dsp:txXfrm>
        <a:off x="4757178" y="523353"/>
        <a:ext cx="1627732" cy="952921"/>
      </dsp:txXfrm>
    </dsp:sp>
    <dsp:sp modelId="{618ECB43-CD4E-4AE0-ACC3-2CBECA50EACC}">
      <dsp:nvSpPr>
        <dsp:cNvPr id="0" name=""/>
        <dsp:cNvSpPr/>
      </dsp:nvSpPr>
      <dsp:spPr>
        <a:xfrm>
          <a:off x="6563016" y="790622"/>
          <a:ext cx="357649" cy="418382"/>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63016" y="874298"/>
        <a:ext cx="250354" cy="251030"/>
      </dsp:txXfrm>
    </dsp:sp>
    <dsp:sp modelId="{A7607784-AF67-4A2E-B537-CB9385C28E77}">
      <dsp:nvSpPr>
        <dsp:cNvPr id="0" name=""/>
        <dsp:cNvSpPr/>
      </dsp:nvSpPr>
      <dsp:spPr>
        <a:xfrm>
          <a:off x="7089368" y="493706"/>
          <a:ext cx="1687026" cy="101221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Lyrics Text Input</a:t>
          </a:r>
        </a:p>
      </dsp:txBody>
      <dsp:txXfrm>
        <a:off x="7119015" y="523353"/>
        <a:ext cx="1627732" cy="952921"/>
      </dsp:txXfrm>
    </dsp:sp>
    <dsp:sp modelId="{2C5BFD3F-0D93-4DB5-8672-C3C4946D03FA}">
      <dsp:nvSpPr>
        <dsp:cNvPr id="0" name=""/>
        <dsp:cNvSpPr/>
      </dsp:nvSpPr>
      <dsp:spPr>
        <a:xfrm rot="5400000">
          <a:off x="7754056" y="1624013"/>
          <a:ext cx="357649" cy="418382"/>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807366" y="1654380"/>
        <a:ext cx="251030" cy="250354"/>
      </dsp:txXfrm>
    </dsp:sp>
    <dsp:sp modelId="{2F2998E1-7BC3-4BA5-86E4-97BFC54186BE}">
      <dsp:nvSpPr>
        <dsp:cNvPr id="0" name=""/>
        <dsp:cNvSpPr/>
      </dsp:nvSpPr>
      <dsp:spPr>
        <a:xfrm>
          <a:off x="7089368" y="2180732"/>
          <a:ext cx="1687026" cy="101221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 Segmentation</a:t>
          </a:r>
        </a:p>
      </dsp:txBody>
      <dsp:txXfrm>
        <a:off x="7119015" y="2210379"/>
        <a:ext cx="1627732" cy="952921"/>
      </dsp:txXfrm>
    </dsp:sp>
    <dsp:sp modelId="{4044EA78-C18E-4B67-A0A1-D18CEF8CF437}">
      <dsp:nvSpPr>
        <dsp:cNvPr id="0" name=""/>
        <dsp:cNvSpPr/>
      </dsp:nvSpPr>
      <dsp:spPr>
        <a:xfrm rot="10800000">
          <a:off x="6583260" y="2477648"/>
          <a:ext cx="357649" cy="418382"/>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690555" y="2561324"/>
        <a:ext cx="250354" cy="251030"/>
      </dsp:txXfrm>
    </dsp:sp>
    <dsp:sp modelId="{A8F6B25E-2620-47F2-ACC9-3139B2C2B051}">
      <dsp:nvSpPr>
        <dsp:cNvPr id="0" name=""/>
        <dsp:cNvSpPr/>
      </dsp:nvSpPr>
      <dsp:spPr>
        <a:xfrm>
          <a:off x="4727531" y="2180732"/>
          <a:ext cx="1687026" cy="101221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 module</a:t>
          </a:r>
        </a:p>
      </dsp:txBody>
      <dsp:txXfrm>
        <a:off x="4757178" y="2210379"/>
        <a:ext cx="1627732" cy="952921"/>
      </dsp:txXfrm>
    </dsp:sp>
    <dsp:sp modelId="{E6C032B7-A394-4E2A-8C63-E6FD39883D9E}">
      <dsp:nvSpPr>
        <dsp:cNvPr id="0" name=""/>
        <dsp:cNvSpPr/>
      </dsp:nvSpPr>
      <dsp:spPr>
        <a:xfrm rot="10800000">
          <a:off x="4221423" y="2477648"/>
          <a:ext cx="357649" cy="41838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328718" y="2561324"/>
        <a:ext cx="250354" cy="251030"/>
      </dsp:txXfrm>
    </dsp:sp>
    <dsp:sp modelId="{08C9B62E-1D1C-4FB2-8718-9DCD996D2932}">
      <dsp:nvSpPr>
        <dsp:cNvPr id="0" name=""/>
        <dsp:cNvSpPr/>
      </dsp:nvSpPr>
      <dsp:spPr>
        <a:xfrm>
          <a:off x="2365695" y="2180732"/>
          <a:ext cx="1687026" cy="101221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Time aligned Lyrics with Timestamps output</a:t>
          </a:r>
        </a:p>
      </dsp:txBody>
      <dsp:txXfrm>
        <a:off x="2395342" y="2210379"/>
        <a:ext cx="1627732" cy="952921"/>
      </dsp:txXfrm>
    </dsp:sp>
    <dsp:sp modelId="{385B5B4D-A7AA-4630-8DC6-942541878E72}">
      <dsp:nvSpPr>
        <dsp:cNvPr id="0" name=""/>
        <dsp:cNvSpPr/>
      </dsp:nvSpPr>
      <dsp:spPr>
        <a:xfrm rot="10800000">
          <a:off x="1859587" y="2477648"/>
          <a:ext cx="357649" cy="418382"/>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966882" y="2561324"/>
        <a:ext cx="250354" cy="251030"/>
      </dsp:txXfrm>
    </dsp:sp>
    <dsp:sp modelId="{87A62026-6D86-41D5-9D8E-BAD20F951863}">
      <dsp:nvSpPr>
        <dsp:cNvPr id="0" name=""/>
        <dsp:cNvSpPr/>
      </dsp:nvSpPr>
      <dsp:spPr>
        <a:xfrm>
          <a:off x="3858" y="2180732"/>
          <a:ext cx="1687026" cy="101221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Display </a:t>
          </a:r>
        </a:p>
      </dsp:txBody>
      <dsp:txXfrm>
        <a:off x="33505" y="2210379"/>
        <a:ext cx="1627732" cy="9529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4AF87-6FA6-4540-AA7D-BBD5CE9A9CAF}"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A3565-0DD8-4A86-B185-F179E641CDB0}" type="slidenum">
              <a:rPr lang="en-US" smtClean="0"/>
              <a:t>‹#›</a:t>
            </a:fld>
            <a:endParaRPr lang="en-US"/>
          </a:p>
        </p:txBody>
      </p:sp>
    </p:spTree>
    <p:extLst>
      <p:ext uri="{BB962C8B-B14F-4D97-AF65-F5344CB8AC3E}">
        <p14:creationId xmlns:p14="http://schemas.microsoft.com/office/powerpoint/2010/main" val="366756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8A3565-0DD8-4A86-B185-F179E641CDB0}" type="slidenum">
              <a:rPr lang="en-US" smtClean="0"/>
              <a:t>1</a:t>
            </a:fld>
            <a:endParaRPr lang="en-US"/>
          </a:p>
        </p:txBody>
      </p:sp>
    </p:spTree>
    <p:extLst>
      <p:ext uri="{BB962C8B-B14F-4D97-AF65-F5344CB8AC3E}">
        <p14:creationId xmlns:p14="http://schemas.microsoft.com/office/powerpoint/2010/main" val="1019413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9216FE-C071-420D-BB28-09B55B314C64}" type="datetime1">
              <a:rPr lang="en-US" smtClean="0"/>
              <a:t>11/18/2024</a:t>
            </a:fld>
            <a:endParaRPr lang="en-US"/>
          </a:p>
        </p:txBody>
      </p:sp>
      <p:sp>
        <p:nvSpPr>
          <p:cNvPr id="5" name="Footer Placeholder 4"/>
          <p:cNvSpPr>
            <a:spLocks noGrp="1"/>
          </p:cNvSpPr>
          <p:nvPr>
            <p:ph type="ftr" sz="quarter" idx="11"/>
          </p:nvPr>
        </p:nvSpPr>
        <p:spPr/>
        <p:txBody>
          <a:bodyPr/>
          <a:lstStyle/>
          <a:p>
            <a:r>
              <a:rPr lang="en-US"/>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356386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9AC321-3D1B-45E4-8F08-E0FF40B89087}" type="datetime1">
              <a:rPr lang="en-US" smtClean="0"/>
              <a:t>11/18/2024</a:t>
            </a:fld>
            <a:endParaRPr lang="en-US"/>
          </a:p>
        </p:txBody>
      </p:sp>
      <p:sp>
        <p:nvSpPr>
          <p:cNvPr id="5" name="Footer Placeholder 4"/>
          <p:cNvSpPr>
            <a:spLocks noGrp="1"/>
          </p:cNvSpPr>
          <p:nvPr>
            <p:ph type="ftr" sz="quarter" idx="11"/>
          </p:nvPr>
        </p:nvSpPr>
        <p:spPr/>
        <p:txBody>
          <a:bodyPr/>
          <a:lstStyle/>
          <a:p>
            <a:r>
              <a:rPr lang="en-US"/>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281934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9FC4D6-A376-409D-B28A-ECAC37146799}" type="datetime1">
              <a:rPr lang="en-US" smtClean="0"/>
              <a:t>11/18/2024</a:t>
            </a:fld>
            <a:endParaRPr lang="en-US"/>
          </a:p>
        </p:txBody>
      </p:sp>
      <p:sp>
        <p:nvSpPr>
          <p:cNvPr id="5" name="Footer Placeholder 4"/>
          <p:cNvSpPr>
            <a:spLocks noGrp="1"/>
          </p:cNvSpPr>
          <p:nvPr>
            <p:ph type="ftr" sz="quarter" idx="11"/>
          </p:nvPr>
        </p:nvSpPr>
        <p:spPr/>
        <p:txBody>
          <a:bodyPr/>
          <a:lstStyle/>
          <a:p>
            <a:r>
              <a:rPr lang="en-US"/>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135895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74E3D-0336-42C2-BFB4-C958ED9467B7}" type="datetime1">
              <a:rPr lang="en-US" smtClean="0"/>
              <a:t>11/18/2024</a:t>
            </a:fld>
            <a:endParaRPr lang="en-US"/>
          </a:p>
        </p:txBody>
      </p:sp>
      <p:sp>
        <p:nvSpPr>
          <p:cNvPr id="5" name="Footer Placeholder 4"/>
          <p:cNvSpPr>
            <a:spLocks noGrp="1"/>
          </p:cNvSpPr>
          <p:nvPr>
            <p:ph type="ftr" sz="quarter" idx="11"/>
          </p:nvPr>
        </p:nvSpPr>
        <p:spPr/>
        <p:txBody>
          <a:bodyPr/>
          <a:lstStyle/>
          <a:p>
            <a:r>
              <a:rPr lang="en-US"/>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418354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7DDD7-C401-4CAA-BD24-A32FA53B7CB9}" type="datetime1">
              <a:rPr lang="en-US" smtClean="0"/>
              <a:t>11/18/2024</a:t>
            </a:fld>
            <a:endParaRPr lang="en-US"/>
          </a:p>
        </p:txBody>
      </p:sp>
      <p:sp>
        <p:nvSpPr>
          <p:cNvPr id="5" name="Footer Placeholder 4"/>
          <p:cNvSpPr>
            <a:spLocks noGrp="1"/>
          </p:cNvSpPr>
          <p:nvPr>
            <p:ph type="ftr" sz="quarter" idx="11"/>
          </p:nvPr>
        </p:nvSpPr>
        <p:spPr/>
        <p:txBody>
          <a:bodyPr/>
          <a:lstStyle/>
          <a:p>
            <a:r>
              <a:rPr lang="en-US"/>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381709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067950-397D-44F6-AED2-6259F9B75EE7}" type="datetime1">
              <a:rPr lang="en-US" smtClean="0"/>
              <a:t>11/18/2024</a:t>
            </a:fld>
            <a:endParaRPr lang="en-US"/>
          </a:p>
        </p:txBody>
      </p:sp>
      <p:sp>
        <p:nvSpPr>
          <p:cNvPr id="6" name="Footer Placeholder 5"/>
          <p:cNvSpPr>
            <a:spLocks noGrp="1"/>
          </p:cNvSpPr>
          <p:nvPr>
            <p:ph type="ftr" sz="quarter" idx="11"/>
          </p:nvPr>
        </p:nvSpPr>
        <p:spPr/>
        <p:txBody>
          <a:bodyPr/>
          <a:lstStyle/>
          <a:p>
            <a:r>
              <a:rPr lang="en-US"/>
              <a:t>Dept. of ECE</a:t>
            </a:r>
          </a:p>
        </p:txBody>
      </p:sp>
      <p:sp>
        <p:nvSpPr>
          <p:cNvPr id="7" name="Slide Number Placeholder 6"/>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258140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90FE81-818B-4A50-AB84-C3A1E88F69EA}" type="datetime1">
              <a:rPr lang="en-US" smtClean="0"/>
              <a:t>11/18/2024</a:t>
            </a:fld>
            <a:endParaRPr lang="en-US"/>
          </a:p>
        </p:txBody>
      </p:sp>
      <p:sp>
        <p:nvSpPr>
          <p:cNvPr id="8" name="Footer Placeholder 7"/>
          <p:cNvSpPr>
            <a:spLocks noGrp="1"/>
          </p:cNvSpPr>
          <p:nvPr>
            <p:ph type="ftr" sz="quarter" idx="11"/>
          </p:nvPr>
        </p:nvSpPr>
        <p:spPr/>
        <p:txBody>
          <a:bodyPr/>
          <a:lstStyle/>
          <a:p>
            <a:r>
              <a:rPr lang="en-US"/>
              <a:t>Dept. of ECE</a:t>
            </a:r>
          </a:p>
        </p:txBody>
      </p:sp>
      <p:sp>
        <p:nvSpPr>
          <p:cNvPr id="9" name="Slide Number Placeholder 8"/>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326059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793FCE-3AE4-45AA-9A7F-3C5880C8D1E5}" type="datetime1">
              <a:rPr lang="en-US" smtClean="0"/>
              <a:t>11/18/2024</a:t>
            </a:fld>
            <a:endParaRPr lang="en-US"/>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1123251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B2A74-BC41-4B03-8E3A-2BAC0ECC5435}" type="datetime1">
              <a:rPr lang="en-US" smtClean="0"/>
              <a:t>11/18/2024</a:t>
            </a:fld>
            <a:endParaRPr lang="en-US"/>
          </a:p>
        </p:txBody>
      </p:sp>
      <p:sp>
        <p:nvSpPr>
          <p:cNvPr id="3" name="Footer Placeholder 2"/>
          <p:cNvSpPr>
            <a:spLocks noGrp="1"/>
          </p:cNvSpPr>
          <p:nvPr>
            <p:ph type="ftr" sz="quarter" idx="11"/>
          </p:nvPr>
        </p:nvSpPr>
        <p:spPr/>
        <p:txBody>
          <a:bodyPr/>
          <a:lstStyle/>
          <a:p>
            <a:r>
              <a:rPr lang="en-US"/>
              <a:t>Dept. of ECE</a:t>
            </a:r>
          </a:p>
        </p:txBody>
      </p:sp>
      <p:sp>
        <p:nvSpPr>
          <p:cNvPr id="4" name="Slide Number Placeholder 3"/>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172456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52B548-D479-4C39-A073-9EB4C37028D3}" type="datetime1">
              <a:rPr lang="en-US" smtClean="0"/>
              <a:t>11/18/2024</a:t>
            </a:fld>
            <a:endParaRPr lang="en-US"/>
          </a:p>
        </p:txBody>
      </p:sp>
      <p:sp>
        <p:nvSpPr>
          <p:cNvPr id="6" name="Footer Placeholder 5"/>
          <p:cNvSpPr>
            <a:spLocks noGrp="1"/>
          </p:cNvSpPr>
          <p:nvPr>
            <p:ph type="ftr" sz="quarter" idx="11"/>
          </p:nvPr>
        </p:nvSpPr>
        <p:spPr/>
        <p:txBody>
          <a:bodyPr/>
          <a:lstStyle/>
          <a:p>
            <a:r>
              <a:rPr lang="en-US"/>
              <a:t>Dept. of ECE</a:t>
            </a:r>
          </a:p>
        </p:txBody>
      </p:sp>
      <p:sp>
        <p:nvSpPr>
          <p:cNvPr id="7" name="Slide Number Placeholder 6"/>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208544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1A08B-EED0-406E-95F7-0BB3DE4076B9}" type="datetime1">
              <a:rPr lang="en-US" smtClean="0"/>
              <a:t>11/18/2024</a:t>
            </a:fld>
            <a:endParaRPr lang="en-US"/>
          </a:p>
        </p:txBody>
      </p:sp>
      <p:sp>
        <p:nvSpPr>
          <p:cNvPr id="6" name="Footer Placeholder 5"/>
          <p:cNvSpPr>
            <a:spLocks noGrp="1"/>
          </p:cNvSpPr>
          <p:nvPr>
            <p:ph type="ftr" sz="quarter" idx="11"/>
          </p:nvPr>
        </p:nvSpPr>
        <p:spPr/>
        <p:txBody>
          <a:bodyPr/>
          <a:lstStyle/>
          <a:p>
            <a:r>
              <a:rPr lang="en-US"/>
              <a:t>Dept. of ECE</a:t>
            </a:r>
          </a:p>
        </p:txBody>
      </p:sp>
      <p:sp>
        <p:nvSpPr>
          <p:cNvPr id="7" name="Slide Number Placeholder 6"/>
          <p:cNvSpPr>
            <a:spLocks noGrp="1"/>
          </p:cNvSpPr>
          <p:nvPr>
            <p:ph type="sldNum" sz="quarter" idx="12"/>
          </p:nvPr>
        </p:nvSpPr>
        <p:spPr/>
        <p:txBody>
          <a:bodyPr/>
          <a:lstStyle/>
          <a:p>
            <a:fld id="{14664CE2-A199-492D-95BF-8BD1FF457610}" type="slidenum">
              <a:rPr lang="en-US" smtClean="0"/>
              <a:t>‹#›</a:t>
            </a:fld>
            <a:endParaRPr lang="en-US"/>
          </a:p>
        </p:txBody>
      </p:sp>
    </p:spTree>
    <p:extLst>
      <p:ext uri="{BB962C8B-B14F-4D97-AF65-F5344CB8AC3E}">
        <p14:creationId xmlns:p14="http://schemas.microsoft.com/office/powerpoint/2010/main" val="362372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9F22D2-A5D9-4A6F-A3FB-73055AB638C4}" type="datetime1">
              <a:rPr lang="en-US" smtClean="0"/>
              <a:t>11/18/2024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64CE2-A199-492D-95BF-8BD1FF457610}" type="slidenum">
              <a:rPr lang="en-US" smtClean="0"/>
              <a:t>‹#›</a:t>
            </a:fld>
            <a:endParaRPr lang="en-US"/>
          </a:p>
        </p:txBody>
      </p:sp>
    </p:spTree>
    <p:extLst>
      <p:ext uri="{BB962C8B-B14F-4D97-AF65-F5344CB8AC3E}">
        <p14:creationId xmlns:p14="http://schemas.microsoft.com/office/powerpoint/2010/main" val="1864678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839657" y="1825624"/>
            <a:ext cx="10512686" cy="4351338"/>
          </a:xfrm>
          <a:prstGeom prst="rect">
            <a:avLst/>
          </a:prstGeom>
        </p:spPr>
      </p:pic>
      <p:sp>
        <p:nvSpPr>
          <p:cNvPr id="8" name="AutoShape 4" descr="C:\Users\EC\Desktop\cropped-cddfv-1024x112.webp"/>
          <p:cNvSpPr>
            <a:spLocks noChangeAspect="1" noChangeArrowheads="1"/>
          </p:cNvSpPr>
          <p:nvPr/>
        </p:nvSpPr>
        <p:spPr bwMode="auto">
          <a:xfrm>
            <a:off x="1612900" y="1673224"/>
            <a:ext cx="44831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C:\Users\EC\Desktop\cropped-cddfv-1024x11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C:\Users\EC\Desktop\cropped-cddfv-1024x112.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1844675" y="1922283"/>
            <a:ext cx="8325868"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Lyrically - automatic synchronization of textual lyrics to acoustic music signals.</a:t>
            </a:r>
          </a:p>
        </p:txBody>
      </p:sp>
      <p:sp>
        <p:nvSpPr>
          <p:cNvPr id="14" name="TextBox 13"/>
          <p:cNvSpPr txBox="1"/>
          <p:nvPr/>
        </p:nvSpPr>
        <p:spPr>
          <a:xfrm>
            <a:off x="4038600" y="5297160"/>
            <a:ext cx="3615477"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Under the Guidance of</a:t>
            </a:r>
          </a:p>
          <a:p>
            <a:r>
              <a:rPr lang="en-US" b="1" dirty="0">
                <a:latin typeface="Times New Roman" panose="02020603050405020304" pitchFamily="18" charset="0"/>
                <a:cs typeface="Times New Roman" panose="02020603050405020304" pitchFamily="18" charset="0"/>
              </a:rPr>
              <a:t>Prof: </a:t>
            </a:r>
            <a:r>
              <a:rPr lang="en-US" b="1" dirty="0" err="1">
                <a:latin typeface="Times New Roman" panose="02020603050405020304" pitchFamily="18" charset="0"/>
                <a:cs typeface="Times New Roman" panose="02020603050405020304" pitchFamily="18" charset="0"/>
              </a:rPr>
              <a:t>S.F.Murgod</a:t>
            </a: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Vinayak.Dalavi</a:t>
            </a:r>
            <a:endParaRPr lang="en-US" b="1" dirty="0">
              <a:latin typeface="Times New Roman" panose="02020603050405020304" pitchFamily="18" charset="0"/>
              <a:cs typeface="Times New Roman" panose="02020603050405020304" pitchFamily="18" charset="0"/>
            </a:endParaRPr>
          </a:p>
        </p:txBody>
      </p:sp>
      <p:sp>
        <p:nvSpPr>
          <p:cNvPr id="15" name="Footer Placeholder 14"/>
          <p:cNvSpPr>
            <a:spLocks noGrp="1"/>
          </p:cNvSpPr>
          <p:nvPr>
            <p:ph type="ftr" sz="quarter" idx="11"/>
          </p:nvPr>
        </p:nvSpPr>
        <p:spPr/>
        <p:txBody>
          <a:bodyPr/>
          <a:lstStyle/>
          <a:p>
            <a:r>
              <a:rPr lang="en-US"/>
              <a:t>Dept. of ECE</a:t>
            </a:r>
          </a:p>
        </p:txBody>
      </p:sp>
      <p:sp>
        <p:nvSpPr>
          <p:cNvPr id="16" name="Slide Number Placeholder 15"/>
          <p:cNvSpPr>
            <a:spLocks noGrp="1"/>
          </p:cNvSpPr>
          <p:nvPr>
            <p:ph type="sldNum" sz="quarter" idx="12"/>
          </p:nvPr>
        </p:nvSpPr>
        <p:spPr/>
        <p:txBody>
          <a:bodyPr/>
          <a:lstStyle/>
          <a:p>
            <a:fld id="{14664CE2-A199-492D-95BF-8BD1FF457610}" type="slidenum">
              <a:rPr lang="en-US" smtClean="0"/>
              <a:t>1</a:t>
            </a:fld>
            <a:endParaRPr lang="en-US"/>
          </a:p>
        </p:txBody>
      </p:sp>
      <p:sp>
        <p:nvSpPr>
          <p:cNvPr id="17" name="TextBox 16"/>
          <p:cNvSpPr txBox="1"/>
          <p:nvPr/>
        </p:nvSpPr>
        <p:spPr>
          <a:xfrm>
            <a:off x="2175694" y="1518592"/>
            <a:ext cx="7663829"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Department of Electronics and Communication Engineering </a:t>
            </a:r>
          </a:p>
        </p:txBody>
      </p:sp>
      <p:pic>
        <p:nvPicPr>
          <p:cNvPr id="3" name="Picture 2">
            <a:extLst>
              <a:ext uri="{FF2B5EF4-FFF2-40B4-BE49-F238E27FC236}">
                <a16:creationId xmlns:a16="http://schemas.microsoft.com/office/drawing/2014/main" id="{B14FA382-300A-DFF9-CC92-0227C70AEC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064" y="16862"/>
            <a:ext cx="10409188" cy="1501730"/>
          </a:xfrm>
          <a:prstGeom prst="rect">
            <a:avLst/>
          </a:prstGeom>
        </p:spPr>
      </p:pic>
      <p:graphicFrame>
        <p:nvGraphicFramePr>
          <p:cNvPr id="19" name="Table 18">
            <a:extLst>
              <a:ext uri="{FF2B5EF4-FFF2-40B4-BE49-F238E27FC236}">
                <a16:creationId xmlns:a16="http://schemas.microsoft.com/office/drawing/2014/main" id="{20E1873A-87AC-6FC8-6636-A7A1FC3C44DD}"/>
              </a:ext>
            </a:extLst>
          </p:cNvPr>
          <p:cNvGraphicFramePr>
            <a:graphicFrameLocks noGrp="1"/>
          </p:cNvGraphicFramePr>
          <p:nvPr>
            <p:extLst>
              <p:ext uri="{D42A27DB-BD31-4B8C-83A1-F6EECF244321}">
                <p14:modId xmlns:p14="http://schemas.microsoft.com/office/powerpoint/2010/main" val="3574275708"/>
              </p:ext>
            </p:extLst>
          </p:nvPr>
        </p:nvGraphicFramePr>
        <p:xfrm>
          <a:off x="2370824" y="3150796"/>
          <a:ext cx="7273567" cy="2033980"/>
        </p:xfrm>
        <a:graphic>
          <a:graphicData uri="http://schemas.openxmlformats.org/drawingml/2006/table">
            <a:tbl>
              <a:tblPr firstRow="1" bandRow="1">
                <a:tableStyleId>{5C22544A-7EE6-4342-B048-85BDC9FD1C3A}</a:tableStyleId>
              </a:tblPr>
              <a:tblGrid>
                <a:gridCol w="836995">
                  <a:extLst>
                    <a:ext uri="{9D8B030D-6E8A-4147-A177-3AD203B41FA5}">
                      <a16:colId xmlns:a16="http://schemas.microsoft.com/office/drawing/2014/main" val="20000"/>
                    </a:ext>
                  </a:extLst>
                </a:gridCol>
                <a:gridCol w="2799788">
                  <a:extLst>
                    <a:ext uri="{9D8B030D-6E8A-4147-A177-3AD203B41FA5}">
                      <a16:colId xmlns:a16="http://schemas.microsoft.com/office/drawing/2014/main" val="20001"/>
                    </a:ext>
                  </a:extLst>
                </a:gridCol>
                <a:gridCol w="1818392">
                  <a:extLst>
                    <a:ext uri="{9D8B030D-6E8A-4147-A177-3AD203B41FA5}">
                      <a16:colId xmlns:a16="http://schemas.microsoft.com/office/drawing/2014/main" val="20002"/>
                    </a:ext>
                  </a:extLst>
                </a:gridCol>
                <a:gridCol w="1818392">
                  <a:extLst>
                    <a:ext uri="{9D8B030D-6E8A-4147-A177-3AD203B41FA5}">
                      <a16:colId xmlns:a16="http://schemas.microsoft.com/office/drawing/2014/main" val="20003"/>
                    </a:ext>
                  </a:extLst>
                </a:gridCol>
              </a:tblGrid>
              <a:tr h="406796">
                <a:tc>
                  <a:txBody>
                    <a:bodyPr/>
                    <a:lstStyle/>
                    <a:p>
                      <a:r>
                        <a:rPr lang="en-IN" dirty="0"/>
                        <a:t>SL.NO.</a:t>
                      </a:r>
                    </a:p>
                  </a:txBody>
                  <a:tcPr/>
                </a:tc>
                <a:tc>
                  <a:txBody>
                    <a:bodyPr/>
                    <a:lstStyle/>
                    <a:p>
                      <a:r>
                        <a:rPr lang="en-IN" dirty="0"/>
                        <a:t>NAME</a:t>
                      </a:r>
                    </a:p>
                  </a:txBody>
                  <a:tcPr/>
                </a:tc>
                <a:tc>
                  <a:txBody>
                    <a:bodyPr/>
                    <a:lstStyle/>
                    <a:p>
                      <a:r>
                        <a:rPr lang="en-IN" dirty="0"/>
                        <a:t>USN</a:t>
                      </a:r>
                    </a:p>
                  </a:txBody>
                  <a:tcPr/>
                </a:tc>
                <a:tc>
                  <a:txBody>
                    <a:bodyPr/>
                    <a:lstStyle/>
                    <a:p>
                      <a:r>
                        <a:rPr lang="en-IN" dirty="0"/>
                        <a:t>ROLL NO.</a:t>
                      </a:r>
                    </a:p>
                  </a:txBody>
                  <a:tcPr/>
                </a:tc>
                <a:extLst>
                  <a:ext uri="{0D108BD9-81ED-4DB2-BD59-A6C34878D82A}">
                    <a16:rowId xmlns:a16="http://schemas.microsoft.com/office/drawing/2014/main" val="10000"/>
                  </a:ext>
                </a:extLst>
              </a:tr>
              <a:tr h="406796">
                <a:tc>
                  <a:txBody>
                    <a:bodyPr/>
                    <a:lstStyle/>
                    <a:p>
                      <a:r>
                        <a:rPr lang="en-IN" dirty="0"/>
                        <a:t>01</a:t>
                      </a:r>
                    </a:p>
                  </a:txBody>
                  <a:tcPr/>
                </a:tc>
                <a:tc>
                  <a:txBody>
                    <a:bodyPr/>
                    <a:lstStyle/>
                    <a:p>
                      <a:r>
                        <a:rPr lang="en-US" altLang="en-IN" dirty="0"/>
                        <a:t>SANSKRUTI MIRAJKAR</a:t>
                      </a:r>
                    </a:p>
                  </a:txBody>
                  <a:tcPr/>
                </a:tc>
                <a:tc>
                  <a:txBody>
                    <a:bodyPr/>
                    <a:lstStyle/>
                    <a:p>
                      <a:r>
                        <a:rPr lang="en-IN" dirty="0"/>
                        <a:t>02FE22BEC084</a:t>
                      </a:r>
                      <a:endParaRPr lang="en-US" altLang="en-IN" dirty="0"/>
                    </a:p>
                  </a:txBody>
                  <a:tcPr/>
                </a:tc>
                <a:tc>
                  <a:txBody>
                    <a:bodyPr/>
                    <a:lstStyle/>
                    <a:p>
                      <a:r>
                        <a:rPr lang="en-US" dirty="0"/>
                        <a:t>16</a:t>
                      </a:r>
                      <a:endParaRPr lang="en-IN" dirty="0"/>
                    </a:p>
                  </a:txBody>
                  <a:tcPr/>
                </a:tc>
                <a:extLst>
                  <a:ext uri="{0D108BD9-81ED-4DB2-BD59-A6C34878D82A}">
                    <a16:rowId xmlns:a16="http://schemas.microsoft.com/office/drawing/2014/main" val="10001"/>
                  </a:ext>
                </a:extLst>
              </a:tr>
              <a:tr h="406796">
                <a:tc>
                  <a:txBody>
                    <a:bodyPr/>
                    <a:lstStyle/>
                    <a:p>
                      <a:r>
                        <a:rPr lang="en-IN" dirty="0"/>
                        <a:t>02</a:t>
                      </a:r>
                    </a:p>
                  </a:txBody>
                  <a:tcPr/>
                </a:tc>
                <a:tc>
                  <a:txBody>
                    <a:bodyPr/>
                    <a:lstStyle/>
                    <a:p>
                      <a:r>
                        <a:rPr lang="en-US" altLang="en-IN" dirty="0"/>
                        <a:t>SHRAMAN KANTHI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02FE22BEC092</a:t>
                      </a:r>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0002"/>
                  </a:ext>
                </a:extLst>
              </a:tr>
              <a:tr h="406796">
                <a:tc>
                  <a:txBody>
                    <a:bodyPr/>
                    <a:lstStyle/>
                    <a:p>
                      <a:r>
                        <a:rPr lang="en-IN" dirty="0"/>
                        <a:t>03</a:t>
                      </a:r>
                    </a:p>
                  </a:txBody>
                  <a:tcPr/>
                </a:tc>
                <a:tc>
                  <a:txBody>
                    <a:bodyPr/>
                    <a:lstStyle/>
                    <a:p>
                      <a:r>
                        <a:rPr lang="en-US" altLang="en-IN" dirty="0"/>
                        <a:t>SWATI PATIL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02FE22BEC112</a:t>
                      </a:r>
                      <a:endParaRPr lang="en-US" altLang="en-IN" dirty="0"/>
                    </a:p>
                  </a:txBody>
                  <a:tcPr/>
                </a:tc>
                <a:tc>
                  <a:txBody>
                    <a:bodyPr/>
                    <a:lstStyle/>
                    <a:p>
                      <a:r>
                        <a:rPr lang="en-US" altLang="en-IN" dirty="0"/>
                        <a:t>43</a:t>
                      </a:r>
                    </a:p>
                  </a:txBody>
                  <a:tcPr/>
                </a:tc>
                <a:extLst>
                  <a:ext uri="{0D108BD9-81ED-4DB2-BD59-A6C34878D82A}">
                    <a16:rowId xmlns:a16="http://schemas.microsoft.com/office/drawing/2014/main" val="10003"/>
                  </a:ext>
                </a:extLst>
              </a:tr>
              <a:tr h="406796">
                <a:tc>
                  <a:txBody>
                    <a:bodyPr/>
                    <a:lstStyle/>
                    <a:p>
                      <a:r>
                        <a:rPr lang="en-IN" dirty="0"/>
                        <a:t>04</a:t>
                      </a:r>
                    </a:p>
                  </a:txBody>
                  <a:tcPr/>
                </a:tc>
                <a:tc>
                  <a:txBody>
                    <a:bodyPr/>
                    <a:lstStyle/>
                    <a:p>
                      <a:r>
                        <a:rPr lang="en-US" altLang="en-IN" dirty="0"/>
                        <a:t>DARSHAN MODEKAR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02FE22BEC119</a:t>
                      </a:r>
                      <a:endParaRPr lang="en-US" altLang="en-IN" dirty="0"/>
                    </a:p>
                  </a:txBody>
                  <a:tcPr/>
                </a:tc>
                <a:tc>
                  <a:txBody>
                    <a:bodyPr/>
                    <a:lstStyle/>
                    <a:p>
                      <a:r>
                        <a:rPr lang="en-US" altLang="en-IN" dirty="0"/>
                        <a:t>50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450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Timeline of project</a:t>
            </a:r>
          </a:p>
        </p:txBody>
      </p:sp>
      <p:sp>
        <p:nvSpPr>
          <p:cNvPr id="3" name="Content Placeholder 2"/>
          <p:cNvSpPr>
            <a:spLocks noGrp="1"/>
          </p:cNvSpPr>
          <p:nvPr>
            <p:ph idx="1"/>
          </p:nvPr>
        </p:nvSpPr>
        <p:spPr/>
        <p:txBody>
          <a:bodyPr>
            <a:normAutofit/>
          </a:bodyPr>
          <a:lstStyle/>
          <a:p>
            <a:pPr algn="just"/>
            <a:r>
              <a:rPr lang="en-US" sz="2400" b="1" dirty="0">
                <a:latin typeface="Times New Roman" panose="02020603050405020304" pitchFamily="18" charset="0"/>
                <a:cs typeface="Times New Roman" panose="02020603050405020304" pitchFamily="18" charset="0"/>
              </a:rPr>
              <a:t>Planning &amp; Research (Weeks 1-3): </a:t>
            </a:r>
            <a:r>
              <a:rPr lang="en-US" sz="2400" dirty="0">
                <a:latin typeface="Times New Roman" panose="02020603050405020304" pitchFamily="18" charset="0"/>
                <a:cs typeface="Times New Roman" panose="02020603050405020304" pitchFamily="18" charset="0"/>
              </a:rPr>
              <a:t>Define objectives, review existing methods, set up MATLAB, and plan the system design.</a:t>
            </a:r>
          </a:p>
          <a:p>
            <a:pPr algn="just"/>
            <a:r>
              <a:rPr lang="en-US" sz="2400" b="1" dirty="0">
                <a:latin typeface="Times New Roman" panose="02020603050405020304" pitchFamily="18" charset="0"/>
                <a:cs typeface="Times New Roman" panose="02020603050405020304" pitchFamily="18" charset="0"/>
              </a:rPr>
              <a:t>Data Collection &amp; Preprocessing (Weeks 4-5): </a:t>
            </a:r>
            <a:r>
              <a:rPr lang="en-US" sz="2400" dirty="0">
                <a:latin typeface="Times New Roman" panose="02020603050405020304" pitchFamily="18" charset="0"/>
                <a:cs typeface="Times New Roman" panose="02020603050405020304" pitchFamily="18" charset="0"/>
              </a:rPr>
              <a:t>Gather audio and lyrics data, preprocess audio files, and format lyrics.</a:t>
            </a:r>
          </a:p>
          <a:p>
            <a:pPr algn="just"/>
            <a:r>
              <a:rPr lang="en-US" sz="2400" b="1" dirty="0">
                <a:latin typeface="Times New Roman" panose="02020603050405020304" pitchFamily="18" charset="0"/>
                <a:cs typeface="Times New Roman" panose="02020603050405020304" pitchFamily="18" charset="0"/>
              </a:rPr>
              <a:t>Feature Extraction (Weeks 6-7): </a:t>
            </a:r>
            <a:r>
              <a:rPr lang="en-US" sz="2400" dirty="0">
                <a:latin typeface="Times New Roman" panose="02020603050405020304" pitchFamily="18" charset="0"/>
                <a:cs typeface="Times New Roman" panose="02020603050405020304" pitchFamily="18" charset="0"/>
              </a:rPr>
              <a:t>Extract features like MFCCs for analysis.</a:t>
            </a:r>
          </a:p>
          <a:p>
            <a:pPr algn="just"/>
            <a:r>
              <a:rPr lang="en-US" sz="2400" b="1" dirty="0">
                <a:latin typeface="Times New Roman" panose="02020603050405020304" pitchFamily="18" charset="0"/>
                <a:cs typeface="Times New Roman" panose="02020603050405020304" pitchFamily="18" charset="0"/>
              </a:rPr>
              <a:t>Algorithm Development (Weeks 8-9): </a:t>
            </a:r>
            <a:r>
              <a:rPr lang="en-US" sz="2400" dirty="0">
                <a:latin typeface="Times New Roman" panose="02020603050405020304" pitchFamily="18" charset="0"/>
                <a:cs typeface="Times New Roman" panose="02020603050405020304" pitchFamily="18" charset="0"/>
              </a:rPr>
              <a:t>Implement and test synchronization algorithms using extracted features.</a:t>
            </a:r>
          </a:p>
          <a:p>
            <a:pPr algn="just"/>
            <a:r>
              <a:rPr lang="en-US" sz="2400" b="1" dirty="0">
                <a:latin typeface="Times New Roman" panose="02020603050405020304" pitchFamily="18" charset="0"/>
                <a:cs typeface="Times New Roman" panose="02020603050405020304" pitchFamily="18" charset="0"/>
              </a:rPr>
              <a:t>Testing &amp; Optimization (Week 10): </a:t>
            </a:r>
            <a:r>
              <a:rPr lang="en-US" sz="2400" dirty="0">
                <a:latin typeface="Times New Roman" panose="02020603050405020304" pitchFamily="18" charset="0"/>
                <a:cs typeface="Times New Roman" panose="02020603050405020304" pitchFamily="18" charset="0"/>
              </a:rPr>
              <a:t>Test with diverse songs, optimize for accuracy, and handle noisy audio.</a:t>
            </a:r>
          </a:p>
          <a:p>
            <a:pPr algn="just"/>
            <a:r>
              <a:rPr lang="en-US" sz="2400" b="1" dirty="0">
                <a:latin typeface="Times New Roman" panose="02020603050405020304" pitchFamily="18" charset="0"/>
                <a:cs typeface="Times New Roman" panose="02020603050405020304" pitchFamily="18" charset="0"/>
              </a:rPr>
              <a:t>Documentation &amp; Finalization (Weeks 11-12): </a:t>
            </a:r>
            <a:r>
              <a:rPr lang="en-US" sz="2400" dirty="0">
                <a:latin typeface="Times New Roman" panose="02020603050405020304" pitchFamily="18" charset="0"/>
                <a:cs typeface="Times New Roman" panose="02020603050405020304" pitchFamily="18" charset="0"/>
              </a:rPr>
              <a:t>Document the project, write the report, review, and prepare for submission.</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10</a:t>
            </a:fld>
            <a:endParaRPr lang="en-US"/>
          </a:p>
        </p:txBody>
      </p:sp>
    </p:spTree>
    <p:extLst>
      <p:ext uri="{BB962C8B-B14F-4D97-AF65-F5344CB8AC3E}">
        <p14:creationId xmlns:p14="http://schemas.microsoft.com/office/powerpoint/2010/main" val="57918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11</a:t>
            </a:fld>
            <a:endParaRPr lang="en-US"/>
          </a:p>
        </p:txBody>
      </p:sp>
      <p:sp>
        <p:nvSpPr>
          <p:cNvPr id="8" name="Content Placeholder 7">
            <a:extLst>
              <a:ext uri="{FF2B5EF4-FFF2-40B4-BE49-F238E27FC236}">
                <a16:creationId xmlns:a16="http://schemas.microsoft.com/office/drawing/2014/main" id="{D177C3C1-E4D9-A9A1-C645-A73BCEC879A1}"/>
              </a:ext>
            </a:extLst>
          </p:cNvPr>
          <p:cNvSpPr txBox="1">
            <a:spLocks noGrp="1"/>
          </p:cNvSpPr>
          <p:nvPr>
            <p:ph idx="1"/>
          </p:nvPr>
        </p:nvSpPr>
        <p:spPr>
          <a:xfrm>
            <a:off x="838200" y="1825625"/>
            <a:ext cx="10515600" cy="1421928"/>
          </a:xfrm>
          <a:prstGeom prst="rect">
            <a:avLst/>
          </a:prstGeom>
          <a:noFill/>
        </p:spPr>
        <p:txBody>
          <a:bodyPr wrap="square">
            <a:spAutoFit/>
          </a:bodyPr>
          <a:lstStyle/>
          <a:p>
            <a:pPr marL="0" indent="0" algn="just">
              <a:buNone/>
            </a:pPr>
            <a:r>
              <a:rPr lang="en-US" sz="2400" dirty="0">
                <a:latin typeface="Times New Roman" panose="02020603050405020304" pitchFamily="18" charset="0"/>
                <a:cs typeface="Times New Roman" panose="02020603050405020304" pitchFamily="18" charset="0"/>
              </a:rPr>
              <a:t>"Lyrically - automatic synchronization of textual lyrics to acoustic music signals” highlights the potential for data-driven innovation in music accessibility and enjoyment, offering intuitive, real-time lyric synchronization for interactive applications like karaoke and music streaming.</a:t>
            </a:r>
          </a:p>
        </p:txBody>
      </p:sp>
    </p:spTree>
    <p:extLst>
      <p:ext uri="{BB962C8B-B14F-4D97-AF65-F5344CB8AC3E}">
        <p14:creationId xmlns:p14="http://schemas.microsoft.com/office/powerpoint/2010/main" val="1169219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Reference</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12</a:t>
            </a:fld>
            <a:endParaRPr lang="en-US"/>
          </a:p>
        </p:txBody>
      </p:sp>
      <p:sp>
        <p:nvSpPr>
          <p:cNvPr id="8" name="Content Placeholder 7">
            <a:extLst>
              <a:ext uri="{FF2B5EF4-FFF2-40B4-BE49-F238E27FC236}">
                <a16:creationId xmlns:a16="http://schemas.microsoft.com/office/drawing/2014/main" id="{0A628744-5DF9-CD5D-93E9-51122ACF7B45}"/>
              </a:ext>
            </a:extLst>
          </p:cNvPr>
          <p:cNvSpPr txBox="1">
            <a:spLocks noGrp="1"/>
          </p:cNvSpPr>
          <p:nvPr>
            <p:ph idx="1"/>
          </p:nvPr>
        </p:nvSpPr>
        <p:spPr>
          <a:xfrm>
            <a:off x="2234242" y="1860130"/>
            <a:ext cx="6538822" cy="3098284"/>
          </a:xfrm>
          <a:prstGeom prst="rect">
            <a:avLst/>
          </a:prstGeom>
          <a:noFill/>
        </p:spPr>
        <p:txBody>
          <a:bodyPr wrap="square">
            <a:spAutoFit/>
          </a:bodyPr>
          <a:lstStyle/>
          <a:p>
            <a:pPr algn="just"/>
            <a:r>
              <a:rPr lang="en-US" sz="1200" dirty="0">
                <a:latin typeface="HelveticaNeue Regular"/>
                <a:cs typeface="Times New Roman" panose="02020603050405020304" pitchFamily="18" charset="0"/>
              </a:rPr>
              <a:t>M. -Y. Kan, Y. Wang, D. Iskandar, T. L. </a:t>
            </a:r>
            <a:r>
              <a:rPr lang="en-US" sz="1200" dirty="0" err="1">
                <a:latin typeface="HelveticaNeue Regular"/>
                <a:cs typeface="Times New Roman" panose="02020603050405020304" pitchFamily="18" charset="0"/>
              </a:rPr>
              <a:t>Nwe</a:t>
            </a:r>
            <a:r>
              <a:rPr lang="en-US" sz="1200" dirty="0">
                <a:latin typeface="HelveticaNeue Regular"/>
                <a:cs typeface="Times New Roman" panose="02020603050405020304" pitchFamily="18" charset="0"/>
              </a:rPr>
              <a:t> and A. Shenoy, "</a:t>
            </a:r>
            <a:r>
              <a:rPr lang="en-US" sz="1200" dirty="0" err="1">
                <a:latin typeface="HelveticaNeue Regular"/>
                <a:cs typeface="Times New Roman" panose="02020603050405020304" pitchFamily="18" charset="0"/>
              </a:rPr>
              <a:t>LyricAlly</a:t>
            </a:r>
            <a:r>
              <a:rPr lang="en-US" sz="1200" dirty="0">
                <a:latin typeface="HelveticaNeue Regular"/>
                <a:cs typeface="Times New Roman" panose="02020603050405020304" pitchFamily="18" charset="0"/>
              </a:rPr>
              <a:t>: Automatic Synchronization of Textual Lyrics to Acoustic Music Signals," in IEEE Transactions on Audio, Speech, and Language Processing, vol. 16, no. 2, pp. 338-349, Feb. 2019, </a:t>
            </a:r>
            <a:r>
              <a:rPr lang="en-US" sz="1200" dirty="0" err="1">
                <a:latin typeface="HelveticaNeue Regular"/>
                <a:cs typeface="Times New Roman" panose="02020603050405020304" pitchFamily="18" charset="0"/>
              </a:rPr>
              <a:t>doi</a:t>
            </a:r>
            <a:r>
              <a:rPr lang="en-US" sz="1200" dirty="0">
                <a:latin typeface="HelveticaNeue Regular"/>
                <a:cs typeface="Times New Roman" panose="02020603050405020304" pitchFamily="18" charset="0"/>
              </a:rPr>
              <a:t>: 10.1109/TASL.2007.911559.</a:t>
            </a:r>
          </a:p>
          <a:p>
            <a:pPr algn="just"/>
            <a:r>
              <a:rPr lang="en-US" sz="1200" b="0" i="0" dirty="0">
                <a:solidFill>
                  <a:srgbClr val="333333"/>
                </a:solidFill>
                <a:effectLst/>
                <a:latin typeface="HelveticaNeue Regular"/>
              </a:rPr>
              <a:t>Yu-Ren Chien, Hsin-Min Wang, </a:t>
            </a:r>
            <a:r>
              <a:rPr lang="en-US" sz="1200" b="0" i="0" dirty="0" err="1">
                <a:solidFill>
                  <a:srgbClr val="333333"/>
                </a:solidFill>
                <a:effectLst/>
                <a:latin typeface="HelveticaNeue Regular"/>
              </a:rPr>
              <a:t>Shyh</a:t>
            </a:r>
            <a:r>
              <a:rPr lang="en-US" sz="1200" b="0" i="0" dirty="0">
                <a:solidFill>
                  <a:srgbClr val="333333"/>
                </a:solidFill>
                <a:effectLst/>
                <a:latin typeface="HelveticaNeue Regular"/>
              </a:rPr>
              <a:t>-Kang Jeng, "Alignment of Lyrics With Accompanied Singing Audio Based on Acoustic-Phonetic Vowel Likelihood Modeling", </a:t>
            </a:r>
            <a:r>
              <a:rPr lang="en-US" sz="1200" b="0" i="1" dirty="0">
                <a:solidFill>
                  <a:srgbClr val="333333"/>
                </a:solidFill>
                <a:effectLst/>
                <a:latin typeface="HelveticaNeue Regular"/>
              </a:rPr>
              <a:t>IEEE/ACM Transactions on Audio, Speech, and Language Processing</a:t>
            </a:r>
            <a:r>
              <a:rPr lang="en-US" sz="1200" b="0" i="0" dirty="0">
                <a:solidFill>
                  <a:srgbClr val="333333"/>
                </a:solidFill>
                <a:effectLst/>
                <a:latin typeface="HelveticaNeue Regular"/>
              </a:rPr>
              <a:t>, vol.24, no.11, pp, 2016.</a:t>
            </a:r>
          </a:p>
          <a:p>
            <a:pPr algn="just"/>
            <a:r>
              <a:rPr lang="en-US" sz="1200" b="0" i="0" dirty="0">
                <a:solidFill>
                  <a:srgbClr val="333333"/>
                </a:solidFill>
                <a:effectLst/>
                <a:latin typeface="HelveticaNeue Regular"/>
              </a:rPr>
              <a:t>Robert Macrae, Xavier </a:t>
            </a:r>
            <a:r>
              <a:rPr lang="en-US" sz="1200" b="0" i="0" dirty="0" err="1">
                <a:solidFill>
                  <a:srgbClr val="333333"/>
                </a:solidFill>
                <a:effectLst/>
                <a:latin typeface="HelveticaNeue Regular"/>
              </a:rPr>
              <a:t>Anguera</a:t>
            </a:r>
            <a:r>
              <a:rPr lang="en-US" sz="1200" b="0" i="0" dirty="0">
                <a:solidFill>
                  <a:srgbClr val="333333"/>
                </a:solidFill>
                <a:effectLst/>
                <a:latin typeface="HelveticaNeue Regular"/>
              </a:rPr>
              <a:t>, Nuria Oliver, "</a:t>
            </a:r>
            <a:r>
              <a:rPr lang="en-US" sz="1200" b="0" i="0" dirty="0" err="1">
                <a:solidFill>
                  <a:srgbClr val="333333"/>
                </a:solidFill>
                <a:effectLst/>
                <a:latin typeface="HelveticaNeue Regular"/>
              </a:rPr>
              <a:t>MuViSync</a:t>
            </a:r>
            <a:r>
              <a:rPr lang="en-US" sz="1200" b="0" i="0" dirty="0">
                <a:solidFill>
                  <a:srgbClr val="333333"/>
                </a:solidFill>
                <a:effectLst/>
                <a:latin typeface="HelveticaNeue Regular"/>
              </a:rPr>
              <a:t>: Realtime music video alignment", </a:t>
            </a:r>
            <a:r>
              <a:rPr lang="en-US" sz="1200" b="0" i="1" dirty="0">
                <a:solidFill>
                  <a:srgbClr val="333333"/>
                </a:solidFill>
                <a:effectLst/>
                <a:latin typeface="HelveticaNeue Regular"/>
              </a:rPr>
              <a:t>2017 IEEE International Conference on Multimedia and Expo</a:t>
            </a:r>
            <a:r>
              <a:rPr lang="en-US" sz="1200" b="0" i="0" dirty="0">
                <a:solidFill>
                  <a:srgbClr val="333333"/>
                </a:solidFill>
                <a:effectLst/>
                <a:latin typeface="HelveticaNeue Regular"/>
              </a:rPr>
              <a:t>, pp.534-539, 2017</a:t>
            </a:r>
          </a:p>
          <a:p>
            <a:pPr algn="just"/>
            <a:r>
              <a:rPr lang="en-US" sz="1200" b="0" i="0" dirty="0">
                <a:solidFill>
                  <a:srgbClr val="333333"/>
                </a:solidFill>
                <a:effectLst/>
                <a:latin typeface="HelveticaNeue Regular"/>
              </a:rPr>
              <a:t>Matthias Mauch, Hiromasa Fujihara, </a:t>
            </a:r>
            <a:r>
              <a:rPr lang="en-US" sz="1200" b="0" i="0" dirty="0" err="1">
                <a:solidFill>
                  <a:srgbClr val="333333"/>
                </a:solidFill>
                <a:effectLst/>
                <a:latin typeface="HelveticaNeue Regular"/>
              </a:rPr>
              <a:t>Masataka</a:t>
            </a:r>
            <a:r>
              <a:rPr lang="en-US" sz="1200" b="0" i="0" dirty="0">
                <a:solidFill>
                  <a:srgbClr val="333333"/>
                </a:solidFill>
                <a:effectLst/>
                <a:latin typeface="HelveticaNeue Regular"/>
              </a:rPr>
              <a:t> Goto, "Integrating Additional Chord Information Into HMM-Based Lyrics-to-Audio Alignment", </a:t>
            </a:r>
            <a:r>
              <a:rPr lang="en-US" sz="1200" b="0" i="1" dirty="0">
                <a:solidFill>
                  <a:srgbClr val="333333"/>
                </a:solidFill>
                <a:effectLst/>
                <a:latin typeface="HelveticaNeue Regular"/>
              </a:rPr>
              <a:t>IEEE Transactions on Audio, Speech, and Language Processing</a:t>
            </a:r>
            <a:r>
              <a:rPr lang="en-US" sz="1200" b="0" i="0" dirty="0">
                <a:solidFill>
                  <a:srgbClr val="333333"/>
                </a:solidFill>
                <a:effectLst/>
                <a:latin typeface="HelveticaNeue Regular"/>
              </a:rPr>
              <a:t>, vol.20, no.1, pp.200-210, 2019</a:t>
            </a:r>
          </a:p>
          <a:p>
            <a:pPr algn="just"/>
            <a:r>
              <a:rPr lang="en-US" sz="1200" b="0" i="0" dirty="0" err="1">
                <a:solidFill>
                  <a:srgbClr val="333333"/>
                </a:solidFill>
                <a:effectLst/>
                <a:latin typeface="HelveticaNeue Regular"/>
              </a:rPr>
              <a:t>Masataka</a:t>
            </a:r>
            <a:r>
              <a:rPr lang="en-US" sz="1200" b="0" i="0" dirty="0">
                <a:solidFill>
                  <a:srgbClr val="333333"/>
                </a:solidFill>
                <a:effectLst/>
                <a:latin typeface="HelveticaNeue Regular"/>
              </a:rPr>
              <a:t> Goto, "Singing information processing", </a:t>
            </a:r>
            <a:r>
              <a:rPr lang="en-US" sz="1200" b="0" i="1" dirty="0">
                <a:solidFill>
                  <a:srgbClr val="333333"/>
                </a:solidFill>
                <a:effectLst/>
                <a:latin typeface="HelveticaNeue Regular"/>
              </a:rPr>
              <a:t>202012th International Conference on Signal Processing (ICSP)</a:t>
            </a:r>
            <a:r>
              <a:rPr lang="en-US" sz="1200" b="0" i="0" dirty="0">
                <a:solidFill>
                  <a:srgbClr val="333333"/>
                </a:solidFill>
                <a:effectLst/>
                <a:latin typeface="HelveticaNeue Regular"/>
              </a:rPr>
              <a:t>, pp.2431-2438, 2020.</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98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8641"/>
            <a:ext cx="10515600" cy="1325563"/>
          </a:xfrm>
        </p:spPr>
        <p:txBody>
          <a:bodyPr/>
          <a:lstStyle/>
          <a:p>
            <a:pPr algn="ctr"/>
            <a:r>
              <a:rPr lang="en-US" b="1" dirty="0">
                <a:latin typeface="Times New Roman" panose="02020603050405020304" pitchFamily="18" charset="0"/>
                <a:cs typeface="Times New Roman" panose="02020603050405020304" pitchFamily="18" charset="0"/>
              </a:rPr>
              <a:t>INDEX</a:t>
            </a:r>
          </a:p>
        </p:txBody>
      </p:sp>
      <p:sp>
        <p:nvSpPr>
          <p:cNvPr id="3" name="Content Placeholder 2"/>
          <p:cNvSpPr>
            <a:spLocks noGrp="1"/>
          </p:cNvSpPr>
          <p:nvPr>
            <p:ph idx="1"/>
          </p:nvPr>
        </p:nvSpPr>
        <p:spPr>
          <a:xfrm>
            <a:off x="838200" y="1794204"/>
            <a:ext cx="10515600" cy="4351338"/>
          </a:xfrm>
        </p:spPr>
        <p:txBody>
          <a:bodyPr>
            <a:normAutofit/>
          </a:bodyPr>
          <a:lstStyle/>
          <a:p>
            <a:pPr algn="just"/>
            <a:r>
              <a:rPr lang="en-IN" sz="2800" dirty="0">
                <a:latin typeface="Times New Roman" panose="02020603050405020304" pitchFamily="18" charset="0"/>
                <a:cs typeface="Times New Roman" panose="02020603050405020304" pitchFamily="18" charset="0"/>
              </a:rPr>
              <a:t>PROBLEM STATEMENT</a:t>
            </a:r>
          </a:p>
          <a:p>
            <a:pPr algn="just"/>
            <a:r>
              <a:rPr lang="en-IN" sz="2800" dirty="0">
                <a:latin typeface="Times New Roman" panose="02020603050405020304" pitchFamily="18" charset="0"/>
                <a:cs typeface="Times New Roman" panose="02020603050405020304" pitchFamily="18" charset="0"/>
              </a:rPr>
              <a:t>INTRODUCTION</a:t>
            </a:r>
          </a:p>
          <a:p>
            <a:pPr algn="just"/>
            <a:r>
              <a:rPr lang="en-IN" sz="2800" dirty="0">
                <a:latin typeface="Times New Roman" panose="02020603050405020304" pitchFamily="18" charset="0"/>
                <a:cs typeface="Times New Roman" panose="02020603050405020304" pitchFamily="18" charset="0"/>
                <a:sym typeface="+mn-ea"/>
              </a:rPr>
              <a:t>LITERATURE SURVEY</a:t>
            </a:r>
          </a:p>
          <a:p>
            <a:pPr algn="just"/>
            <a:r>
              <a:rPr lang="en-IN" sz="2800" dirty="0">
                <a:latin typeface="Times New Roman" panose="02020603050405020304" pitchFamily="18" charset="0"/>
                <a:cs typeface="Times New Roman" panose="02020603050405020304" pitchFamily="18" charset="0"/>
                <a:sym typeface="+mn-ea"/>
              </a:rPr>
              <a:t>DATA SET</a:t>
            </a:r>
          </a:p>
          <a:p>
            <a:pPr algn="just"/>
            <a:r>
              <a:rPr lang="en-IN" sz="2800" dirty="0">
                <a:latin typeface="Times New Roman" panose="02020603050405020304" pitchFamily="18" charset="0"/>
                <a:cs typeface="Times New Roman" panose="02020603050405020304" pitchFamily="18" charset="0"/>
                <a:sym typeface="+mn-ea"/>
              </a:rPr>
              <a:t>BLOCK</a:t>
            </a:r>
            <a:r>
              <a:rPr lang="en-IN" dirty="0">
                <a:latin typeface="Times New Roman" panose="02020603050405020304" pitchFamily="18" charset="0"/>
                <a:cs typeface="Times New Roman" panose="02020603050405020304" pitchFamily="18" charset="0"/>
                <a:sym typeface="+mn-ea"/>
              </a:rPr>
              <a:t> </a:t>
            </a:r>
            <a:r>
              <a:rPr lang="en-IN" sz="2800" dirty="0">
                <a:latin typeface="Times New Roman" panose="02020603050405020304" pitchFamily="18" charset="0"/>
                <a:cs typeface="Times New Roman" panose="02020603050405020304" pitchFamily="18" charset="0"/>
                <a:sym typeface="+mn-ea"/>
              </a:rPr>
              <a:t>DIAGRAM</a:t>
            </a:r>
          </a:p>
          <a:p>
            <a:pPr algn="just"/>
            <a:r>
              <a:rPr lang="en-IN" dirty="0">
                <a:latin typeface="Times New Roman" panose="02020603050405020304" pitchFamily="18" charset="0"/>
                <a:cs typeface="Times New Roman" panose="02020603050405020304" pitchFamily="18" charset="0"/>
                <a:sym typeface="+mn-ea"/>
              </a:rPr>
              <a:t>TIMELINE OF PROJECT</a:t>
            </a:r>
            <a:endParaRPr lang="en-IN" sz="2800" dirty="0">
              <a:latin typeface="Times New Roman" panose="02020603050405020304" pitchFamily="18" charset="0"/>
              <a:cs typeface="Times New Roman" panose="02020603050405020304" pitchFamily="18" charset="0"/>
              <a:sym typeface="+mn-ea"/>
            </a:endParaRPr>
          </a:p>
          <a:p>
            <a:pPr algn="just"/>
            <a:r>
              <a:rPr lang="en-IN" sz="2800" dirty="0">
                <a:latin typeface="Times New Roman" panose="02020603050405020304" pitchFamily="18" charset="0"/>
                <a:cs typeface="Times New Roman" panose="02020603050405020304" pitchFamily="18" charset="0"/>
                <a:sym typeface="+mn-ea"/>
              </a:rPr>
              <a:t>CONCLUSION</a:t>
            </a:r>
          </a:p>
          <a:p>
            <a:pPr algn="just"/>
            <a:r>
              <a:rPr lang="en-IN" sz="2800" dirty="0">
                <a:latin typeface="Times New Roman" panose="02020603050405020304" pitchFamily="18" charset="0"/>
                <a:cs typeface="Times New Roman" panose="02020603050405020304" pitchFamily="18" charset="0"/>
                <a:sym typeface="+mn-ea"/>
              </a:rPr>
              <a:t>REFERENCE</a:t>
            </a:r>
            <a:endParaRPr lang="en-IN" sz="28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2</a:t>
            </a:fld>
            <a:endParaRPr lang="en-US"/>
          </a:p>
        </p:txBody>
      </p:sp>
    </p:spTree>
    <p:extLst>
      <p:ext uri="{BB962C8B-B14F-4D97-AF65-F5344CB8AC3E}">
        <p14:creationId xmlns:p14="http://schemas.microsoft.com/office/powerpoint/2010/main" val="7660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"Lyrically - automatic synchronization of textual lyrics to acoustic music signals” in DSP involves aligning text lyrics with acoustic music signals by analyzing features like vocal onsets, tempo, and rhythm. This process aims to achieve real-time synchronization, improving applications like karaoke and language learning without manual intervention.</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3</a:t>
            </a:fld>
            <a:endParaRPr lang="en-US"/>
          </a:p>
        </p:txBody>
      </p:sp>
    </p:spTree>
    <p:extLst>
      <p:ext uri="{BB962C8B-B14F-4D97-AF65-F5344CB8AC3E}">
        <p14:creationId xmlns:p14="http://schemas.microsoft.com/office/powerpoint/2010/main" val="385857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synchronization of lyrics with music audio is a growing need in applications such as karaoke, music streaming, language learning, and educational tools. In these applications, accurately displaying lyrics in time with the audio enhances user experience by allowing listeners to follow along, sing along, or understand lyrics more clearly. This involves detecting audio features like beat, tempo, vocal onset, and pitch, and then matching these features with the structure of the lyrics.</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4</a:t>
            </a:fld>
            <a:endParaRPr lang="en-US"/>
          </a:p>
        </p:txBody>
      </p:sp>
    </p:spTree>
    <p:extLst>
      <p:ext uri="{BB962C8B-B14F-4D97-AF65-F5344CB8AC3E}">
        <p14:creationId xmlns:p14="http://schemas.microsoft.com/office/powerpoint/2010/main" val="155081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748"/>
            <a:ext cx="10515600" cy="1325563"/>
          </a:xfrm>
        </p:spPr>
        <p:txBody>
          <a:bodyPr/>
          <a:lstStyle/>
          <a:p>
            <a:pPr algn="ctr"/>
            <a:r>
              <a:rPr lang="en-US" b="1" dirty="0">
                <a:latin typeface="Times New Roman" panose="02020603050405020304" pitchFamily="18" charset="0"/>
                <a:cs typeface="Times New Roman" panose="02020603050405020304" pitchFamily="18" charset="0"/>
              </a:rPr>
              <a:t>Literature Review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6696910"/>
              </p:ext>
            </p:extLst>
          </p:nvPr>
        </p:nvGraphicFramePr>
        <p:xfrm>
          <a:off x="149289" y="998376"/>
          <a:ext cx="11877868" cy="5781580"/>
        </p:xfrm>
        <a:graphic>
          <a:graphicData uri="http://schemas.openxmlformats.org/drawingml/2006/table">
            <a:tbl>
              <a:tblPr firstRow="1" bandRow="1">
                <a:tableStyleId>{5C22544A-7EE6-4342-B048-85BDC9FD1C3A}</a:tableStyleId>
              </a:tblPr>
              <a:tblGrid>
                <a:gridCol w="754391">
                  <a:extLst>
                    <a:ext uri="{9D8B030D-6E8A-4147-A177-3AD203B41FA5}">
                      <a16:colId xmlns:a16="http://schemas.microsoft.com/office/drawing/2014/main" val="20000"/>
                    </a:ext>
                  </a:extLst>
                </a:gridCol>
                <a:gridCol w="3847393">
                  <a:extLst>
                    <a:ext uri="{9D8B030D-6E8A-4147-A177-3AD203B41FA5}">
                      <a16:colId xmlns:a16="http://schemas.microsoft.com/office/drawing/2014/main" val="20001"/>
                    </a:ext>
                  </a:extLst>
                </a:gridCol>
                <a:gridCol w="2480060">
                  <a:extLst>
                    <a:ext uri="{9D8B030D-6E8A-4147-A177-3AD203B41FA5}">
                      <a16:colId xmlns:a16="http://schemas.microsoft.com/office/drawing/2014/main" val="20002"/>
                    </a:ext>
                  </a:extLst>
                </a:gridCol>
                <a:gridCol w="2932694">
                  <a:extLst>
                    <a:ext uri="{9D8B030D-6E8A-4147-A177-3AD203B41FA5}">
                      <a16:colId xmlns:a16="http://schemas.microsoft.com/office/drawing/2014/main" val="20003"/>
                    </a:ext>
                  </a:extLst>
                </a:gridCol>
                <a:gridCol w="1863330">
                  <a:extLst>
                    <a:ext uri="{9D8B030D-6E8A-4147-A177-3AD203B41FA5}">
                      <a16:colId xmlns:a16="http://schemas.microsoft.com/office/drawing/2014/main" val="20004"/>
                    </a:ext>
                  </a:extLst>
                </a:gridCol>
              </a:tblGrid>
              <a:tr h="894234">
                <a:tc>
                  <a:txBody>
                    <a:bodyPr/>
                    <a:lstStyle/>
                    <a:p>
                      <a:r>
                        <a:rPr lang="en-US" dirty="0" err="1">
                          <a:latin typeface="Times New Roman" panose="02020603050405020304" pitchFamily="18" charset="0"/>
                          <a:cs typeface="Times New Roman" panose="02020603050405020304" pitchFamily="18" charset="0"/>
                        </a:rPr>
                        <a:t>Sl</a:t>
                      </a:r>
                      <a:r>
                        <a:rPr lang="en-US" dirty="0">
                          <a:latin typeface="Times New Roman" panose="02020603050405020304" pitchFamily="18" charset="0"/>
                          <a:cs typeface="Times New Roman" panose="02020603050405020304" pitchFamily="18" charset="0"/>
                        </a:rPr>
                        <a:t> No</a:t>
                      </a:r>
                      <a:r>
                        <a:rPr lang="en-US" dirty="0"/>
                        <a:t>.</a:t>
                      </a:r>
                    </a:p>
                  </a:txBody>
                  <a:tcPr/>
                </a:tc>
                <a:tc>
                  <a:txBody>
                    <a:bodyPr/>
                    <a:lstStyle/>
                    <a:p>
                      <a:r>
                        <a:rPr lang="en-US" dirty="0">
                          <a:latin typeface="Times New Roman" panose="02020603050405020304" pitchFamily="18" charset="0"/>
                          <a:cs typeface="Times New Roman" panose="02020603050405020304" pitchFamily="18" charset="0"/>
                        </a:rPr>
                        <a:t>Paper Title</a:t>
                      </a:r>
                    </a:p>
                  </a:txBody>
                  <a:tcPr/>
                </a:tc>
                <a:tc>
                  <a:txBody>
                    <a:bodyPr/>
                    <a:lstStyle/>
                    <a:p>
                      <a:pPr algn="l"/>
                      <a:r>
                        <a:rPr lang="en-US" dirty="0">
                          <a:latin typeface="Times New Roman" panose="02020603050405020304" pitchFamily="18" charset="0"/>
                          <a:cs typeface="Times New Roman" panose="02020603050405020304" pitchFamily="18" charset="0"/>
                        </a:rPr>
                        <a:t>Objective</a:t>
                      </a:r>
                    </a:p>
                  </a:txBody>
                  <a:tcPr/>
                </a:tc>
                <a:tc>
                  <a:txBody>
                    <a:bodyPr/>
                    <a:lstStyle/>
                    <a:p>
                      <a:r>
                        <a:rPr lang="en-US" dirty="0">
                          <a:latin typeface="Times New Roman" panose="02020603050405020304" pitchFamily="18" charset="0"/>
                          <a:cs typeface="Times New Roman" panose="02020603050405020304" pitchFamily="18" charset="0"/>
                        </a:rPr>
                        <a:t>Methods/Techniques/Algorith</a:t>
                      </a:r>
                      <a:r>
                        <a:rPr lang="en-US" baseline="0" dirty="0">
                          <a:latin typeface="Times New Roman" panose="02020603050405020304" pitchFamily="18" charset="0"/>
                          <a:cs typeface="Times New Roman" panose="02020603050405020304" pitchFamily="18" charset="0"/>
                        </a:rPr>
                        <a:t>m 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Limitations /Disadvantages/Remarks</a:t>
                      </a:r>
                    </a:p>
                  </a:txBody>
                  <a:tcPr/>
                </a:tc>
                <a:extLst>
                  <a:ext uri="{0D108BD9-81ED-4DB2-BD59-A6C34878D82A}">
                    <a16:rowId xmlns:a16="http://schemas.microsoft.com/office/drawing/2014/main" val="10000"/>
                  </a:ext>
                </a:extLst>
              </a:tr>
              <a:tr h="1699045">
                <a:tc>
                  <a:txBody>
                    <a:bodyPr/>
                    <a:lstStyle/>
                    <a:p>
                      <a:r>
                        <a:rPr lang="en-US" dirty="0"/>
                        <a:t>1</a:t>
                      </a:r>
                    </a:p>
                  </a:txBody>
                  <a:tcPr/>
                </a:tc>
                <a:tc>
                  <a:txBody>
                    <a:bodyPr/>
                    <a:lstStyle/>
                    <a:p>
                      <a:pPr algn="just"/>
                      <a:r>
                        <a:rPr lang="en-US" dirty="0">
                          <a:latin typeface="Times New Roman" panose="02020603050405020304" pitchFamily="18" charset="0"/>
                          <a:cs typeface="Times New Roman" panose="02020603050405020304" pitchFamily="18" charset="0"/>
                        </a:rPr>
                        <a:t>Lyrics-to-Audio Alignment by Unsupervised Discovery of Repetitive Patterns in Vowel Acoustics</a:t>
                      </a:r>
                    </a:p>
                  </a:txBody>
                  <a:tcPr/>
                </a:tc>
                <a:tc>
                  <a:txBody>
                    <a:bodyPr/>
                    <a:lstStyle/>
                    <a:p>
                      <a:pPr algn="l"/>
                      <a:r>
                        <a:rPr lang="en-US" dirty="0">
                          <a:latin typeface="Times New Roman" panose="02020603050405020304" pitchFamily="18" charset="0"/>
                          <a:cs typeface="Times New Roman" panose="02020603050405020304" pitchFamily="18" charset="0"/>
                        </a:rPr>
                        <a:t>Design an unsupervised method to align lyrics with audio by identifying repetitive vowel patterns.</a:t>
                      </a:r>
                    </a:p>
                  </a:txBody>
                  <a:tcPr/>
                </a:tc>
                <a:tc>
                  <a:txBody>
                    <a:bodyPr/>
                    <a:lstStyle/>
                    <a:p>
                      <a:r>
                        <a:rPr lang="en-US" dirty="0">
                          <a:latin typeface="Times New Roman" panose="02020603050405020304" pitchFamily="18" charset="0"/>
                          <a:cs typeface="Times New Roman" panose="02020603050405020304" pitchFamily="18" charset="0"/>
                        </a:rPr>
                        <a:t>Aligns lyrics by identifying repetitive vowel patterns using unsupervised learning</a:t>
                      </a:r>
                      <a:r>
                        <a:rPr lang="en-US" dirty="0"/>
                        <a:t>.</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accuracy in complex audio</a:t>
                      </a:r>
                    </a:p>
                  </a:txBody>
                  <a:tcPr/>
                </a:tc>
                <a:extLst>
                  <a:ext uri="{0D108BD9-81ED-4DB2-BD59-A6C34878D82A}">
                    <a16:rowId xmlns:a16="http://schemas.microsoft.com/office/drawing/2014/main" val="10001"/>
                  </a:ext>
                </a:extLst>
              </a:tr>
              <a:tr h="1430775">
                <a:tc>
                  <a:txBody>
                    <a:bodyPr/>
                    <a:lstStyle/>
                    <a:p>
                      <a:r>
                        <a:rPr lang="en-US" dirty="0"/>
                        <a:t>2</a:t>
                      </a:r>
                    </a:p>
                  </a:txBody>
                  <a:tcPr/>
                </a:tc>
                <a:tc>
                  <a:txBody>
                    <a:bodyPr/>
                    <a:lstStyle/>
                    <a:p>
                      <a:pPr algn="just"/>
                      <a:r>
                        <a:rPr lang="en-US" dirty="0">
                          <a:latin typeface="Times New Roman" panose="02020603050405020304" pitchFamily="18" charset="0"/>
                          <a:cs typeface="Times New Roman" panose="02020603050405020304" pitchFamily="18" charset="0"/>
                        </a:rPr>
                        <a:t>Alignment of Lyrics With Accompanied Singing Audio Based on Acoustic-Phonetic Vowel Likelihood Modeling</a:t>
                      </a:r>
                    </a:p>
                  </a:txBody>
                  <a:tcPr/>
                </a:tc>
                <a:tc>
                  <a:txBody>
                    <a:bodyPr/>
                    <a:lstStyle/>
                    <a:p>
                      <a:pPr algn="just"/>
                      <a:r>
                        <a:rPr lang="en-US" dirty="0">
                          <a:latin typeface="Times New Roman" panose="02020603050405020304" pitchFamily="18" charset="0"/>
                          <a:cs typeface="Times New Roman" panose="02020603050405020304" pitchFamily="18" charset="0"/>
                        </a:rPr>
                        <a:t>Build a model to align lyrics with audio based on vowel consistency in singing.</a:t>
                      </a:r>
                    </a:p>
                  </a:txBody>
                  <a:tcPr/>
                </a:tc>
                <a:tc>
                  <a:txBody>
                    <a:bodyPr/>
                    <a:lstStyle/>
                    <a:p>
                      <a:r>
                        <a:rPr lang="en-US" dirty="0">
                          <a:latin typeface="Times New Roman" panose="02020603050405020304" pitchFamily="18" charset="0"/>
                          <a:cs typeface="Times New Roman" panose="02020603050405020304" pitchFamily="18" charset="0"/>
                        </a:rPr>
                        <a:t>Aligns lyrics with audio by modeling vowel consistency in singing.</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Less effective in polyphonic music</a:t>
                      </a:r>
                    </a:p>
                  </a:txBody>
                  <a:tcPr/>
                </a:tc>
                <a:extLst>
                  <a:ext uri="{0D108BD9-81ED-4DB2-BD59-A6C34878D82A}">
                    <a16:rowId xmlns:a16="http://schemas.microsoft.com/office/drawing/2014/main" val="10002"/>
                  </a:ext>
                </a:extLst>
              </a:tr>
              <a:tr h="1699045">
                <a:tc>
                  <a:txBody>
                    <a:bodyPr/>
                    <a:lstStyle/>
                    <a:p>
                      <a:r>
                        <a:rPr lang="en-US" dirty="0"/>
                        <a:t>3</a:t>
                      </a:r>
                    </a:p>
                  </a:txBody>
                  <a:tcPr/>
                </a:tc>
                <a:tc>
                  <a:txBody>
                    <a:bodyPr/>
                    <a:lstStyle/>
                    <a:p>
                      <a:pPr algn="just"/>
                      <a:r>
                        <a:rPr lang="en-US" dirty="0">
                          <a:latin typeface="Times New Roman" panose="02020603050405020304" pitchFamily="18" charset="0"/>
                          <a:cs typeface="Times New Roman" panose="02020603050405020304" pitchFamily="18" charset="0"/>
                        </a:rPr>
                        <a:t>Integrating Additional Chord Information into HMM-Based Lyrics-to-Audio Alignment</a:t>
                      </a:r>
                    </a:p>
                  </a:txBody>
                  <a:tcPr/>
                </a:tc>
                <a:tc>
                  <a:txBody>
                    <a:bodyPr/>
                    <a:lstStyle/>
                    <a:p>
                      <a:pPr algn="l"/>
                      <a:r>
                        <a:rPr lang="en-US" dirty="0"/>
                        <a:t>Improve  lyrics alignment by integrating chord information into an HMM framework.</a:t>
                      </a:r>
                    </a:p>
                  </a:txBody>
                  <a:tcPr/>
                </a:tc>
                <a:tc>
                  <a:txBody>
                    <a:bodyPr/>
                    <a:lstStyle/>
                    <a:p>
                      <a:r>
                        <a:rPr lang="en-US" dirty="0"/>
                        <a:t> </a:t>
                      </a:r>
                      <a:r>
                        <a:rPr lang="en-US" dirty="0">
                          <a:latin typeface="Times New Roman" panose="02020603050405020304" pitchFamily="18" charset="0"/>
                          <a:cs typeface="Times New Roman" panose="02020603050405020304" pitchFamily="18" charset="0"/>
                        </a:rPr>
                        <a:t>Enhances alignment by integrating chord info into an HMM framework.</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Requires accurate chord data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struggles with unconventional chords.</a:t>
                      </a:r>
                    </a:p>
                  </a:txBody>
                  <a:tcPr/>
                </a:tc>
                <a:extLst>
                  <a:ext uri="{0D108BD9-81ED-4DB2-BD59-A6C34878D82A}">
                    <a16:rowId xmlns:a16="http://schemas.microsoft.com/office/drawing/2014/main" val="10003"/>
                  </a:ext>
                </a:extLst>
              </a:tr>
            </a:tbl>
          </a:graphicData>
        </a:graphic>
      </p:graphicFrame>
      <p:sp>
        <p:nvSpPr>
          <p:cNvPr id="5" name="Footer Placeholder 4"/>
          <p:cNvSpPr>
            <a:spLocks noGrp="1"/>
          </p:cNvSpPr>
          <p:nvPr>
            <p:ph type="ftr" sz="quarter" idx="11"/>
          </p:nvPr>
        </p:nvSpPr>
        <p:spPr/>
        <p:txBody>
          <a:bodyPr/>
          <a:lstStyle/>
          <a:p>
            <a:r>
              <a:rPr lang="en-US" dirty="0"/>
              <a:t>Dept. of ECE</a:t>
            </a:r>
          </a:p>
        </p:txBody>
      </p:sp>
      <p:sp>
        <p:nvSpPr>
          <p:cNvPr id="6" name="Slide Number Placeholder 5"/>
          <p:cNvSpPr>
            <a:spLocks noGrp="1"/>
          </p:cNvSpPr>
          <p:nvPr>
            <p:ph type="sldNum" sz="quarter" idx="12"/>
          </p:nvPr>
        </p:nvSpPr>
        <p:spPr/>
        <p:txBody>
          <a:bodyPr/>
          <a:lstStyle/>
          <a:p>
            <a:fld id="{14664CE2-A199-492D-95BF-8BD1FF457610}" type="slidenum">
              <a:rPr lang="en-US" smtClean="0"/>
              <a:t>5</a:t>
            </a:fld>
            <a:endParaRPr lang="en-US"/>
          </a:p>
        </p:txBody>
      </p:sp>
    </p:spTree>
    <p:extLst>
      <p:ext uri="{BB962C8B-B14F-4D97-AF65-F5344CB8AC3E}">
        <p14:creationId xmlns:p14="http://schemas.microsoft.com/office/powerpoint/2010/main" val="242893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78F1D-C04A-B932-DF0D-735C5E198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B0F06-B620-BFF7-2951-784381879B8B}"/>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Literature Review </a:t>
            </a:r>
          </a:p>
        </p:txBody>
      </p:sp>
      <p:graphicFrame>
        <p:nvGraphicFramePr>
          <p:cNvPr id="4" name="Content Placeholder 3">
            <a:extLst>
              <a:ext uri="{FF2B5EF4-FFF2-40B4-BE49-F238E27FC236}">
                <a16:creationId xmlns:a16="http://schemas.microsoft.com/office/drawing/2014/main" id="{305A4F2A-4D40-EB5A-CAC7-2B16C7EB81F9}"/>
              </a:ext>
            </a:extLst>
          </p:cNvPr>
          <p:cNvGraphicFramePr>
            <a:graphicFrameLocks noGrp="1"/>
          </p:cNvGraphicFramePr>
          <p:nvPr>
            <p:ph idx="1"/>
            <p:extLst>
              <p:ext uri="{D42A27DB-BD31-4B8C-83A1-F6EECF244321}">
                <p14:modId xmlns:p14="http://schemas.microsoft.com/office/powerpoint/2010/main" val="2776903772"/>
              </p:ext>
            </p:extLst>
          </p:nvPr>
        </p:nvGraphicFramePr>
        <p:xfrm>
          <a:off x="205273" y="1497953"/>
          <a:ext cx="11717392" cy="3835297"/>
        </p:xfrm>
        <a:graphic>
          <a:graphicData uri="http://schemas.openxmlformats.org/drawingml/2006/table">
            <a:tbl>
              <a:tblPr firstRow="1" bandRow="1">
                <a:tableStyleId>{5C22544A-7EE6-4342-B048-85BDC9FD1C3A}</a:tableStyleId>
              </a:tblPr>
              <a:tblGrid>
                <a:gridCol w="815575">
                  <a:extLst>
                    <a:ext uri="{9D8B030D-6E8A-4147-A177-3AD203B41FA5}">
                      <a16:colId xmlns:a16="http://schemas.microsoft.com/office/drawing/2014/main" val="20000"/>
                    </a:ext>
                  </a:extLst>
                </a:gridCol>
                <a:gridCol w="3742497">
                  <a:extLst>
                    <a:ext uri="{9D8B030D-6E8A-4147-A177-3AD203B41FA5}">
                      <a16:colId xmlns:a16="http://schemas.microsoft.com/office/drawing/2014/main" val="20001"/>
                    </a:ext>
                  </a:extLst>
                </a:gridCol>
                <a:gridCol w="2355912">
                  <a:extLst>
                    <a:ext uri="{9D8B030D-6E8A-4147-A177-3AD203B41FA5}">
                      <a16:colId xmlns:a16="http://schemas.microsoft.com/office/drawing/2014/main" val="20002"/>
                    </a:ext>
                  </a:extLst>
                </a:gridCol>
                <a:gridCol w="3004457">
                  <a:extLst>
                    <a:ext uri="{9D8B030D-6E8A-4147-A177-3AD203B41FA5}">
                      <a16:colId xmlns:a16="http://schemas.microsoft.com/office/drawing/2014/main" val="20003"/>
                    </a:ext>
                  </a:extLst>
                </a:gridCol>
                <a:gridCol w="1798951">
                  <a:extLst>
                    <a:ext uri="{9D8B030D-6E8A-4147-A177-3AD203B41FA5}">
                      <a16:colId xmlns:a16="http://schemas.microsoft.com/office/drawing/2014/main" val="20004"/>
                    </a:ext>
                  </a:extLst>
                </a:gridCol>
              </a:tblGrid>
              <a:tr h="911160">
                <a:tc>
                  <a:txBody>
                    <a:bodyPr/>
                    <a:lstStyle/>
                    <a:p>
                      <a:r>
                        <a:rPr lang="en-US" dirty="0" err="1">
                          <a:latin typeface="Times New Roman" panose="02020603050405020304" pitchFamily="18" charset="0"/>
                          <a:cs typeface="Times New Roman" panose="02020603050405020304" pitchFamily="18" charset="0"/>
                        </a:rPr>
                        <a:t>Sl</a:t>
                      </a:r>
                      <a:r>
                        <a:rPr lang="en-US" dirty="0">
                          <a:latin typeface="Times New Roman" panose="02020603050405020304" pitchFamily="18" charset="0"/>
                          <a:cs typeface="Times New Roman" panose="02020603050405020304" pitchFamily="18" charset="0"/>
                        </a:rPr>
                        <a:t> No</a:t>
                      </a:r>
                      <a:r>
                        <a:rPr lang="en-US" dirty="0"/>
                        <a:t>.</a:t>
                      </a:r>
                    </a:p>
                  </a:txBody>
                  <a:tcPr/>
                </a:tc>
                <a:tc>
                  <a:txBody>
                    <a:bodyPr/>
                    <a:lstStyle/>
                    <a:p>
                      <a:r>
                        <a:rPr lang="en-US" dirty="0">
                          <a:latin typeface="Times New Roman" panose="02020603050405020304" pitchFamily="18" charset="0"/>
                          <a:cs typeface="Times New Roman" panose="02020603050405020304" pitchFamily="18" charset="0"/>
                        </a:rPr>
                        <a:t>Paper Title</a:t>
                      </a:r>
                    </a:p>
                  </a:txBody>
                  <a:tcPr/>
                </a:tc>
                <a:tc>
                  <a:txBody>
                    <a:bodyPr/>
                    <a:lstStyle/>
                    <a:p>
                      <a:r>
                        <a:rPr lang="en-US" dirty="0">
                          <a:latin typeface="Times New Roman" panose="02020603050405020304" pitchFamily="18" charset="0"/>
                          <a:cs typeface="Times New Roman" panose="02020603050405020304" pitchFamily="18" charset="0"/>
                        </a:rPr>
                        <a:t>Objective</a:t>
                      </a:r>
                    </a:p>
                  </a:txBody>
                  <a:tcPr/>
                </a:tc>
                <a:tc>
                  <a:txBody>
                    <a:bodyPr/>
                    <a:lstStyle/>
                    <a:p>
                      <a:r>
                        <a:rPr lang="en-US" dirty="0">
                          <a:latin typeface="Times New Roman" panose="02020603050405020304" pitchFamily="18" charset="0"/>
                          <a:cs typeface="Times New Roman" panose="02020603050405020304" pitchFamily="18" charset="0"/>
                        </a:rPr>
                        <a:t>Methods/Techniques/Algorith</a:t>
                      </a:r>
                      <a:r>
                        <a:rPr lang="en-US" baseline="0" dirty="0">
                          <a:latin typeface="Times New Roman" panose="02020603050405020304" pitchFamily="18" charset="0"/>
                          <a:cs typeface="Times New Roman" panose="02020603050405020304" pitchFamily="18" charset="0"/>
                        </a:rPr>
                        <a:t>m 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Limitations /Disadvantages/Remarks</a:t>
                      </a:r>
                    </a:p>
                  </a:txBody>
                  <a:tcPr/>
                </a:tc>
                <a:extLst>
                  <a:ext uri="{0D108BD9-81ED-4DB2-BD59-A6C34878D82A}">
                    <a16:rowId xmlns:a16="http://schemas.microsoft.com/office/drawing/2014/main" val="10000"/>
                  </a:ext>
                </a:extLst>
              </a:tr>
              <a:tr h="1457857">
                <a:tc>
                  <a:txBody>
                    <a:bodyPr/>
                    <a:lstStyle/>
                    <a:p>
                      <a:r>
                        <a:rPr lang="en-US" dirty="0"/>
                        <a:t>4</a:t>
                      </a:r>
                    </a:p>
                  </a:txBody>
                  <a:tcPr/>
                </a:tc>
                <a:tc>
                  <a:txBody>
                    <a:bodyPr/>
                    <a:lstStyle/>
                    <a:p>
                      <a:r>
                        <a:rPr lang="en-US" dirty="0" err="1">
                          <a:latin typeface="Times New Roman" panose="02020603050405020304" pitchFamily="18" charset="0"/>
                          <a:cs typeface="Times New Roman" panose="02020603050405020304" pitchFamily="18" charset="0"/>
                        </a:rPr>
                        <a:t>MuViSync</a:t>
                      </a:r>
                      <a:r>
                        <a:rPr lang="en-US" dirty="0">
                          <a:latin typeface="Times New Roman" panose="02020603050405020304" pitchFamily="18" charset="0"/>
                          <a:cs typeface="Times New Roman" panose="02020603050405020304" pitchFamily="18" charset="0"/>
                        </a:rPr>
                        <a:t>: Real-time Music Video Alignment</a:t>
                      </a:r>
                    </a:p>
                  </a:txBody>
                  <a:tcPr/>
                </a:tc>
                <a:tc>
                  <a:txBody>
                    <a:bodyPr/>
                    <a:lstStyle/>
                    <a:p>
                      <a:r>
                        <a:rPr lang="en-US" dirty="0">
                          <a:latin typeface="Times New Roman" panose="02020603050405020304" pitchFamily="18" charset="0"/>
                          <a:cs typeface="Times New Roman" panose="02020603050405020304" pitchFamily="18" charset="0"/>
                        </a:rPr>
                        <a:t>Develop a prototype for real-time synchronization of music audio and video</a:t>
                      </a:r>
                      <a:r>
                        <a:rPr lang="en-US" dirty="0"/>
                        <a:t>.</a:t>
                      </a:r>
                    </a:p>
                  </a:txBody>
                  <a:tcPr/>
                </a:tc>
                <a:tc>
                  <a:txBody>
                    <a:bodyPr/>
                    <a:lstStyle/>
                    <a:p>
                      <a:r>
                        <a:rPr lang="en-US" dirty="0">
                          <a:latin typeface="Times New Roman" panose="02020603050405020304" pitchFamily="18" charset="0"/>
                          <a:cs typeface="Times New Roman" panose="02020603050405020304" pitchFamily="18" charset="0"/>
                        </a:rPr>
                        <a:t>Synchronizes audio and video using real-time feature detection.</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Processing limitations and accuracy</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0001"/>
                  </a:ext>
                </a:extLst>
              </a:tr>
              <a:tr h="1457857">
                <a:tc>
                  <a:txBody>
                    <a:bodyPr/>
                    <a:lstStyle/>
                    <a:p>
                      <a:r>
                        <a:rPr lang="en-US" dirty="0"/>
                        <a:t>5</a:t>
                      </a:r>
                    </a:p>
                  </a:txBody>
                  <a:tcPr/>
                </a:tc>
                <a:tc>
                  <a:txBody>
                    <a:bodyPr/>
                    <a:lstStyle/>
                    <a:p>
                      <a:r>
                        <a:rPr lang="en-US" dirty="0">
                          <a:latin typeface="Times New Roman" panose="02020603050405020304" pitchFamily="18" charset="0"/>
                          <a:cs typeface="Times New Roman" panose="02020603050405020304" pitchFamily="18" charset="0"/>
                        </a:rPr>
                        <a:t>Singing Information Processing Based on Singing Voice Modeling</a:t>
                      </a:r>
                    </a:p>
                  </a:txBody>
                  <a:tcPr/>
                </a:tc>
                <a:tc>
                  <a:txBody>
                    <a:bodyPr/>
                    <a:lstStyle/>
                    <a:p>
                      <a:r>
                        <a:rPr lang="en-US" dirty="0">
                          <a:latin typeface="Times New Roman" panose="02020603050405020304" pitchFamily="18" charset="0"/>
                          <a:cs typeface="Times New Roman" panose="02020603050405020304" pitchFamily="18" charset="0"/>
                        </a:rPr>
                        <a:t>Advance singing voice modeling for improved audio analysis and synthesis</a:t>
                      </a:r>
                      <a:r>
                        <a:rPr lang="en-US" dirty="0"/>
                        <a:t>.</a:t>
                      </a:r>
                    </a:p>
                  </a:txBody>
                  <a:tcPr/>
                </a:tc>
                <a:tc>
                  <a:txBody>
                    <a:bodyPr/>
                    <a:lstStyle/>
                    <a:p>
                      <a:r>
                        <a:rPr lang="en-US" dirty="0">
                          <a:latin typeface="Times New Roman" panose="02020603050405020304" pitchFamily="18" charset="0"/>
                          <a:cs typeface="Times New Roman" panose="02020603050405020304" pitchFamily="18" charset="0"/>
                        </a:rPr>
                        <a:t>Models vocal characteristics to improve audio analysis and synthesis.</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Difficulty with varied vocal styles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Noisy environments</a:t>
                      </a:r>
                    </a:p>
                  </a:txBody>
                  <a:tcPr/>
                </a:tc>
                <a:extLst>
                  <a:ext uri="{0D108BD9-81ED-4DB2-BD59-A6C34878D82A}">
                    <a16:rowId xmlns:a16="http://schemas.microsoft.com/office/drawing/2014/main" val="10002"/>
                  </a:ext>
                </a:extLst>
              </a:tr>
            </a:tbl>
          </a:graphicData>
        </a:graphic>
      </p:graphicFrame>
      <p:sp>
        <p:nvSpPr>
          <p:cNvPr id="5" name="Footer Placeholder 4">
            <a:extLst>
              <a:ext uri="{FF2B5EF4-FFF2-40B4-BE49-F238E27FC236}">
                <a16:creationId xmlns:a16="http://schemas.microsoft.com/office/drawing/2014/main" id="{E4672E82-A828-AD8B-A2F6-DEF465DBDEC6}"/>
              </a:ext>
            </a:extLst>
          </p:cNvPr>
          <p:cNvSpPr>
            <a:spLocks noGrp="1"/>
          </p:cNvSpPr>
          <p:nvPr>
            <p:ph type="ftr" sz="quarter" idx="11"/>
          </p:nvPr>
        </p:nvSpPr>
        <p:spPr/>
        <p:txBody>
          <a:bodyPr/>
          <a:lstStyle/>
          <a:p>
            <a:r>
              <a:rPr lang="en-US"/>
              <a:t>Dept. of ECE</a:t>
            </a:r>
          </a:p>
        </p:txBody>
      </p:sp>
      <p:sp>
        <p:nvSpPr>
          <p:cNvPr id="6" name="Slide Number Placeholder 5">
            <a:extLst>
              <a:ext uri="{FF2B5EF4-FFF2-40B4-BE49-F238E27FC236}">
                <a16:creationId xmlns:a16="http://schemas.microsoft.com/office/drawing/2014/main" id="{4C534E8B-5F5A-3334-78D1-829CC83A16E2}"/>
              </a:ext>
            </a:extLst>
          </p:cNvPr>
          <p:cNvSpPr>
            <a:spLocks noGrp="1"/>
          </p:cNvSpPr>
          <p:nvPr>
            <p:ph type="sldNum" sz="quarter" idx="12"/>
          </p:nvPr>
        </p:nvSpPr>
        <p:spPr/>
        <p:txBody>
          <a:bodyPr/>
          <a:lstStyle/>
          <a:p>
            <a:fld id="{14664CE2-A199-492D-95BF-8BD1FF457610}" type="slidenum">
              <a:rPr lang="en-US" smtClean="0"/>
              <a:t>6</a:t>
            </a:fld>
            <a:endParaRPr lang="en-US"/>
          </a:p>
        </p:txBody>
      </p:sp>
    </p:spTree>
    <p:extLst>
      <p:ext uri="{BB962C8B-B14F-4D97-AF65-F5344CB8AC3E}">
        <p14:creationId xmlns:p14="http://schemas.microsoft.com/office/powerpoint/2010/main" val="415266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Specifications of Signal involved in Project and Sources</a:t>
            </a:r>
          </a:p>
        </p:txBody>
      </p:sp>
      <p:sp>
        <p:nvSpPr>
          <p:cNvPr id="3" name="Content Placeholder 2"/>
          <p:cNvSpPr>
            <a:spLocks noGrp="1"/>
          </p:cNvSpPr>
          <p:nvPr>
            <p:ph idx="1"/>
          </p:nvPr>
        </p:nvSpPr>
        <p:spPr/>
        <p:txBody>
          <a:bodyPr>
            <a:normAutofit/>
          </a:bodyPr>
          <a:lstStyle/>
          <a:p>
            <a:pPr algn="just"/>
            <a:r>
              <a:rPr lang="en-US" sz="2400" b="1" dirty="0">
                <a:latin typeface="Times New Roman" panose="02020603050405020304" pitchFamily="18" charset="0"/>
                <a:cs typeface="Times New Roman" panose="02020603050405020304" pitchFamily="18" charset="0"/>
              </a:rPr>
              <a:t>Audio Features</a:t>
            </a:r>
            <a:r>
              <a:rPr lang="en-US" sz="2400" dirty="0">
                <a:latin typeface="Times New Roman" panose="02020603050405020304" pitchFamily="18" charset="0"/>
                <a:cs typeface="Times New Roman" panose="02020603050405020304" pitchFamily="18" charset="0"/>
              </a:rPr>
              <a:t>: Sample rate (16 kHz+), 16-24 bit depth, 20 Hz-20 kHz frequency range, and high SNR for clear vocals.   </a:t>
            </a:r>
          </a:p>
          <a:p>
            <a:pPr algn="just"/>
            <a:r>
              <a:rPr lang="en-US" sz="2400" b="1" dirty="0">
                <a:latin typeface="Times New Roman" panose="02020603050405020304" pitchFamily="18" charset="0"/>
                <a:cs typeface="Times New Roman" panose="02020603050405020304" pitchFamily="18" charset="0"/>
              </a:rPr>
              <a:t>Processing Techniques</a:t>
            </a:r>
            <a:r>
              <a:rPr lang="en-US" sz="2400" dirty="0">
                <a:latin typeface="Times New Roman" panose="02020603050405020304" pitchFamily="18" charset="0"/>
                <a:cs typeface="Times New Roman" panose="02020603050405020304" pitchFamily="18" charset="0"/>
              </a:rPr>
              <a:t>: MFCCs, pitch tracking, beat Detection, onset detection, and vowel/consonant timing.</a:t>
            </a:r>
          </a:p>
          <a:p>
            <a:pPr marL="0" indent="0" algn="just">
              <a:buNone/>
            </a:pPr>
            <a:r>
              <a:rPr lang="en-US" sz="2400" dirty="0">
                <a:latin typeface="Times New Roman" panose="02020603050405020304" pitchFamily="18" charset="0"/>
                <a:cs typeface="Times New Roman" panose="02020603050405020304" pitchFamily="18" charset="0"/>
              </a:rPr>
              <a:t> Sources:</a:t>
            </a:r>
          </a:p>
          <a:p>
            <a:pPr algn="just"/>
            <a:r>
              <a:rPr lang="en-US" sz="2400" b="1" dirty="0">
                <a:latin typeface="Times New Roman" panose="02020603050405020304" pitchFamily="18" charset="0"/>
                <a:cs typeface="Times New Roman" panose="02020603050405020304" pitchFamily="18" charset="0"/>
              </a:rPr>
              <a:t>Lyric Databases</a:t>
            </a:r>
            <a:r>
              <a:rPr lang="en-US" sz="2400" dirty="0">
                <a:latin typeface="Times New Roman" panose="02020603050405020304" pitchFamily="18" charset="0"/>
                <a:cs typeface="Times New Roman" panose="02020603050405020304" pitchFamily="18" charset="0"/>
              </a:rPr>
              <a:t>: Genius and </a:t>
            </a:r>
            <a:r>
              <a:rPr lang="en-US" sz="2400" dirty="0" err="1">
                <a:latin typeface="Times New Roman" panose="02020603050405020304" pitchFamily="18" charset="0"/>
                <a:cs typeface="Times New Roman" panose="02020603050405020304" pitchFamily="18" charset="0"/>
              </a:rPr>
              <a:t>Musixmatch</a:t>
            </a:r>
            <a:r>
              <a:rPr lang="en-US" sz="2400" dirty="0">
                <a:latin typeface="Times New Roman" panose="02020603050405020304" pitchFamily="18" charset="0"/>
                <a:cs typeface="Times New Roman" panose="02020603050405020304" pitchFamily="18" charset="0"/>
              </a:rPr>
              <a:t> APIs for extensive lyric libraries; </a:t>
            </a:r>
            <a:r>
              <a:rPr lang="en-US" sz="2400" dirty="0" err="1">
                <a:latin typeface="Times New Roman" panose="02020603050405020304" pitchFamily="18" charset="0"/>
                <a:cs typeface="Times New Roman" panose="02020603050405020304" pitchFamily="18" charset="0"/>
              </a:rPr>
              <a:t>LyricsFreak</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AZLyrics</a:t>
            </a:r>
            <a:r>
              <a:rPr lang="en-US" sz="2400" dirty="0">
                <a:latin typeface="Times New Roman" panose="02020603050405020304" pitchFamily="18" charset="0"/>
                <a:cs typeface="Times New Roman" panose="02020603050405020304" pitchFamily="18" charset="0"/>
              </a:rPr>
              <a:t> for text data.  </a:t>
            </a:r>
          </a:p>
          <a:p>
            <a:pPr algn="just"/>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Audio Databases</a:t>
            </a:r>
            <a:r>
              <a:rPr lang="en-US" sz="2400" dirty="0">
                <a:latin typeface="Times New Roman" panose="02020603050405020304" pitchFamily="18" charset="0"/>
                <a:cs typeface="Times New Roman" panose="02020603050405020304" pitchFamily="18" charset="0"/>
              </a:rPr>
              <a:t>: MIR datasets like DAMP for synchronized audio-lyrics, vocal-only tracks, and annotated corpora like DALI.</a:t>
            </a:r>
          </a:p>
        </p:txBody>
      </p:sp>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7</a:t>
            </a:fld>
            <a:endParaRPr lang="en-US"/>
          </a:p>
        </p:txBody>
      </p:sp>
    </p:spTree>
    <p:extLst>
      <p:ext uri="{BB962C8B-B14F-4D97-AF65-F5344CB8AC3E}">
        <p14:creationId xmlns:p14="http://schemas.microsoft.com/office/powerpoint/2010/main" val="3033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a:t>
            </a:r>
          </a:p>
        </p:txBody>
      </p:sp>
      <p:pic>
        <p:nvPicPr>
          <p:cNvPr id="6" name="22731953_twinkle-twinkle-little-star_by_audiopuppy_preview (1)">
            <a:hlinkClick r:id="" action="ppaction://media"/>
            <a:extLst>
              <a:ext uri="{FF2B5EF4-FFF2-40B4-BE49-F238E27FC236}">
                <a16:creationId xmlns:a16="http://schemas.microsoft.com/office/drawing/2014/main" id="{1A5E31FE-1C71-3784-90CB-4212E4322D8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4855967" y="2201817"/>
            <a:ext cx="1686434" cy="920900"/>
          </a:xfrm>
          <a:solidFill>
            <a:schemeClr val="accent2">
              <a:lumMod val="75000"/>
            </a:schemeClr>
          </a:solidFill>
        </p:spPr>
      </p:pic>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8</a:t>
            </a:fld>
            <a:endParaRPr lang="en-US"/>
          </a:p>
        </p:txBody>
      </p:sp>
      <p:sp>
        <p:nvSpPr>
          <p:cNvPr id="8" name="TextBox 7">
            <a:extLst>
              <a:ext uri="{FF2B5EF4-FFF2-40B4-BE49-F238E27FC236}">
                <a16:creationId xmlns:a16="http://schemas.microsoft.com/office/drawing/2014/main" id="{B552615E-6D29-69B8-C39B-A3A4B91537F0}"/>
              </a:ext>
            </a:extLst>
          </p:cNvPr>
          <p:cNvSpPr txBox="1"/>
          <p:nvPr/>
        </p:nvSpPr>
        <p:spPr>
          <a:xfrm>
            <a:off x="1311216" y="1506022"/>
            <a:ext cx="166584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Audio Dataset:</a:t>
            </a:r>
          </a:p>
        </p:txBody>
      </p:sp>
      <p:sp>
        <p:nvSpPr>
          <p:cNvPr id="10" name="TextBox 9">
            <a:extLst>
              <a:ext uri="{FF2B5EF4-FFF2-40B4-BE49-F238E27FC236}">
                <a16:creationId xmlns:a16="http://schemas.microsoft.com/office/drawing/2014/main" id="{BE43773F-15A9-21CF-36AF-EECB74CA1AFA}"/>
              </a:ext>
            </a:extLst>
          </p:cNvPr>
          <p:cNvSpPr txBox="1"/>
          <p:nvPr/>
        </p:nvSpPr>
        <p:spPr>
          <a:xfrm>
            <a:off x="1311216" y="3761117"/>
            <a:ext cx="191506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Lyrical Dataset:</a:t>
            </a:r>
          </a:p>
        </p:txBody>
      </p:sp>
      <p:sp>
        <p:nvSpPr>
          <p:cNvPr id="11" name="TextBox 10">
            <a:extLst>
              <a:ext uri="{FF2B5EF4-FFF2-40B4-BE49-F238E27FC236}">
                <a16:creationId xmlns:a16="http://schemas.microsoft.com/office/drawing/2014/main" id="{66187CA9-2F32-1A51-EF0F-8D88E3B10B70}"/>
              </a:ext>
            </a:extLst>
          </p:cNvPr>
          <p:cNvSpPr txBox="1"/>
          <p:nvPr/>
        </p:nvSpPr>
        <p:spPr>
          <a:xfrm>
            <a:off x="4507484" y="4313207"/>
            <a:ext cx="2845651" cy="1754326"/>
          </a:xfrm>
          <a:prstGeom prst="rect">
            <a:avLst/>
          </a:prstGeom>
          <a:noFill/>
        </p:spPr>
        <p:txBody>
          <a:bodyPr wrap="none" rtlCol="0">
            <a:spAutoFit/>
          </a:bodyPr>
          <a:lstStyle/>
          <a:p>
            <a:pPr algn="just"/>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Twinkle, twinkle, little star,</a:t>
            </a:r>
            <a:br>
              <a:rPr lang="en-US" dirty="0">
                <a:solidFill>
                  <a:schemeClr val="accent2">
                    <a:lumMod val="75000"/>
                  </a:schemeClr>
                </a:solidFill>
                <a:latin typeface="Times New Roman" panose="02020603050405020304" pitchFamily="18" charset="0"/>
                <a:cs typeface="Times New Roman" panose="02020603050405020304" pitchFamily="18" charset="0"/>
              </a:rPr>
            </a:b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How I wonder what you are!</a:t>
            </a:r>
            <a:br>
              <a:rPr lang="en-US" dirty="0">
                <a:solidFill>
                  <a:schemeClr val="accent2">
                    <a:lumMod val="75000"/>
                  </a:schemeClr>
                </a:solidFill>
                <a:latin typeface="Times New Roman" panose="02020603050405020304" pitchFamily="18" charset="0"/>
                <a:cs typeface="Times New Roman" panose="02020603050405020304" pitchFamily="18" charset="0"/>
              </a:rPr>
            </a:b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Up above the world so high,</a:t>
            </a:r>
            <a:br>
              <a:rPr lang="en-US" dirty="0">
                <a:solidFill>
                  <a:schemeClr val="accent2">
                    <a:lumMod val="75000"/>
                  </a:schemeClr>
                </a:solidFill>
                <a:latin typeface="Times New Roman" panose="02020603050405020304" pitchFamily="18" charset="0"/>
                <a:cs typeface="Times New Roman" panose="02020603050405020304" pitchFamily="18" charset="0"/>
              </a:rPr>
            </a:b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Like a diamond in the sky.</a:t>
            </a:r>
            <a:br>
              <a:rPr lang="en-US" dirty="0">
                <a:solidFill>
                  <a:schemeClr val="accent2">
                    <a:lumMod val="75000"/>
                  </a:schemeClr>
                </a:solidFill>
                <a:latin typeface="Times New Roman" panose="02020603050405020304" pitchFamily="18" charset="0"/>
                <a:cs typeface="Times New Roman" panose="02020603050405020304" pitchFamily="18" charset="0"/>
              </a:rPr>
            </a:b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Twinkle, twinkle, little star,</a:t>
            </a:r>
            <a:br>
              <a:rPr lang="en-US" dirty="0">
                <a:solidFill>
                  <a:schemeClr val="accent2">
                    <a:lumMod val="75000"/>
                  </a:schemeClr>
                </a:solidFill>
                <a:latin typeface="Times New Roman" panose="02020603050405020304" pitchFamily="18" charset="0"/>
                <a:cs typeface="Times New Roman" panose="02020603050405020304" pitchFamily="18" charset="0"/>
              </a:rPr>
            </a:b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How I wonder what you are!</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50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2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981"/>
            <a:ext cx="10515600" cy="1325563"/>
          </a:xfrm>
        </p:spPr>
        <p:txBody>
          <a:bodyPr/>
          <a:lstStyle/>
          <a:p>
            <a:pPr algn="ctr"/>
            <a:r>
              <a:rPr lang="en-US" b="1" dirty="0">
                <a:latin typeface="Times New Roman" panose="02020603050405020304" pitchFamily="18" charset="0"/>
                <a:cs typeface="Times New Roman" panose="02020603050405020304" pitchFamily="18" charset="0"/>
              </a:rPr>
              <a:t>Block Diagram</a:t>
            </a:r>
          </a:p>
        </p:txBody>
      </p:sp>
      <p:graphicFrame>
        <p:nvGraphicFramePr>
          <p:cNvPr id="6" name="Content Placeholder 5">
            <a:extLst>
              <a:ext uri="{FF2B5EF4-FFF2-40B4-BE49-F238E27FC236}">
                <a16:creationId xmlns:a16="http://schemas.microsoft.com/office/drawing/2014/main" id="{ED7AEF02-A6B9-B9BE-A545-36C38FAA4E1C}"/>
              </a:ext>
            </a:extLst>
          </p:cNvPr>
          <p:cNvGraphicFramePr>
            <a:graphicFrameLocks noGrp="1"/>
          </p:cNvGraphicFramePr>
          <p:nvPr>
            <p:ph idx="1"/>
            <p:extLst>
              <p:ext uri="{D42A27DB-BD31-4B8C-83A1-F6EECF244321}">
                <p14:modId xmlns:p14="http://schemas.microsoft.com/office/powerpoint/2010/main" val="4080512134"/>
              </p:ext>
            </p:extLst>
          </p:nvPr>
        </p:nvGraphicFramePr>
        <p:xfrm>
          <a:off x="1623203" y="1713482"/>
          <a:ext cx="8780253" cy="3686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Dept. of ECE</a:t>
            </a:r>
          </a:p>
        </p:txBody>
      </p:sp>
      <p:sp>
        <p:nvSpPr>
          <p:cNvPr id="5" name="Slide Number Placeholder 4"/>
          <p:cNvSpPr>
            <a:spLocks noGrp="1"/>
          </p:cNvSpPr>
          <p:nvPr>
            <p:ph type="sldNum" sz="quarter" idx="12"/>
          </p:nvPr>
        </p:nvSpPr>
        <p:spPr/>
        <p:txBody>
          <a:bodyPr/>
          <a:lstStyle/>
          <a:p>
            <a:fld id="{14664CE2-A199-492D-95BF-8BD1FF457610}" type="slidenum">
              <a:rPr lang="en-US" smtClean="0"/>
              <a:t>9</a:t>
            </a:fld>
            <a:endParaRPr lang="en-US"/>
          </a:p>
        </p:txBody>
      </p:sp>
    </p:spTree>
    <p:extLst>
      <p:ext uri="{BB962C8B-B14F-4D97-AF65-F5344CB8AC3E}">
        <p14:creationId xmlns:p14="http://schemas.microsoft.com/office/powerpoint/2010/main" val="2893391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1075</Words>
  <Application>Microsoft Office PowerPoint</Application>
  <PresentationFormat>Widescreen</PresentationFormat>
  <Paragraphs>136</Paragraphs>
  <Slides>12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HelveticaNeue Regular</vt:lpstr>
      <vt:lpstr>Times New Roman</vt:lpstr>
      <vt:lpstr>Office Theme</vt:lpstr>
      <vt:lpstr>PowerPoint Presentation</vt:lpstr>
      <vt:lpstr>INDEX</vt:lpstr>
      <vt:lpstr>Problem Statement</vt:lpstr>
      <vt:lpstr>Introduction</vt:lpstr>
      <vt:lpstr>Literature Review </vt:lpstr>
      <vt:lpstr>Literature Review </vt:lpstr>
      <vt:lpstr>Specifications of Signal involved in Project and Sources</vt:lpstr>
      <vt:lpstr>Dataset</vt:lpstr>
      <vt:lpstr>Block Diagram</vt:lpstr>
      <vt:lpstr>Timeline of project</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dc:creator>
  <cp:lastModifiedBy>swati patil</cp:lastModifiedBy>
  <cp:revision>7</cp:revision>
  <dcterms:created xsi:type="dcterms:W3CDTF">2023-10-31T09:29:26Z</dcterms:created>
  <dcterms:modified xsi:type="dcterms:W3CDTF">2024-11-18T15:35:37Z</dcterms:modified>
</cp:coreProperties>
</file>